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2" r:id="rId15"/>
    <p:sldId id="273" r:id="rId16"/>
    <p:sldId id="276" r:id="rId17"/>
    <p:sldId id="277" r:id="rId18"/>
    <p:sldId id="282" r:id="rId19"/>
    <p:sldId id="283" r:id="rId20"/>
    <p:sldId id="285" r:id="rId21"/>
    <p:sldId id="286" r:id="rId22"/>
  </p:sldIdLst>
  <p:sldSz cx="9144000" cy="6858000" type="screen4x3"/>
  <p:notesSz cx="6858000" cy="9144000"/>
  <p:custDataLst>
    <p:tags r:id="rId2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Hvilken rolle har du i barnehagen? </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CEE1-44EA-BEAF-74F240D29AF0}"/>
              </c:ext>
            </c:extLst>
          </c:dPt>
          <c:dPt>
            <c:idx val="1"/>
            <c:invertIfNegative val="0"/>
            <c:bubble3D val="0"/>
            <c:spPr>
              <a:solidFill>
                <a:srgbClr val="9ACD32"/>
              </a:solidFill>
            </c:spPr>
            <c:extLst>
              <c:ext xmlns:c16="http://schemas.microsoft.com/office/drawing/2014/chart" uri="{C3380CC4-5D6E-409C-BE32-E72D297353CC}">
                <c16:uniqueId val="{00000003-CEE1-44EA-BEAF-74F240D29AF0}"/>
              </c:ext>
            </c:extLst>
          </c:dPt>
          <c:dPt>
            <c:idx val="2"/>
            <c:invertIfNegative val="0"/>
            <c:bubble3D val="0"/>
            <c:spPr>
              <a:solidFill>
                <a:srgbClr val="708090"/>
              </a:solidFill>
            </c:spPr>
            <c:extLst>
              <c:ext xmlns:c16="http://schemas.microsoft.com/office/drawing/2014/chart" uri="{C3380CC4-5D6E-409C-BE32-E72D297353CC}">
                <c16:uniqueId val="{00000005-CEE1-44EA-BEAF-74F240D29AF0}"/>
              </c:ext>
            </c:extLst>
          </c:dPt>
          <c:dPt>
            <c:idx val="3"/>
            <c:invertIfNegative val="0"/>
            <c:bubble3D val="0"/>
            <c:spPr>
              <a:solidFill>
                <a:srgbClr val="CD853F"/>
              </a:solidFill>
            </c:spPr>
            <c:extLst>
              <c:ext xmlns:c16="http://schemas.microsoft.com/office/drawing/2014/chart" uri="{C3380CC4-5D6E-409C-BE32-E72D297353CC}">
                <c16:uniqueId val="{00000007-CEE1-44EA-BEAF-74F240D29AF0}"/>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Daglig leder / styrer</c:v>
                </c:pt>
                <c:pt idx="1">
                  <c:v>Eier</c:v>
                </c:pt>
                <c:pt idx="2">
                  <c:v>Eier og daglig leder / styrer</c:v>
                </c:pt>
                <c:pt idx="3">
                  <c:v>Annet, notér:</c:v>
                </c:pt>
              </c:strCache>
            </c:strRef>
          </c:cat>
          <c:val>
            <c:numRef>
              <c:f>Sheet1!$B$2:$B$5</c:f>
              <c:numCache>
                <c:formatCode>0.0%</c:formatCode>
                <c:ptCount val="4"/>
                <c:pt idx="0">
                  <c:v>0.79044684129429887</c:v>
                </c:pt>
                <c:pt idx="1">
                  <c:v>5.5469953775038522E-2</c:v>
                </c:pt>
                <c:pt idx="2">
                  <c:v>0.1448382126348228</c:v>
                </c:pt>
                <c:pt idx="3">
                  <c:v>9.2449922958397542E-3</c:v>
                </c:pt>
              </c:numCache>
            </c:numRef>
          </c:val>
          <c:extLst>
            <c:ext xmlns:c16="http://schemas.microsoft.com/office/drawing/2014/chart" uri="{C3380CC4-5D6E-409C-BE32-E72D297353CC}">
              <c16:uniqueId val="{00000008-CEE1-44EA-BEAF-74F240D29AF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barnehagen søkt om dispensasjon fra bemanningsnormen i 2020? </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C102-4B69-A829-A792829AD086}"/>
              </c:ext>
            </c:extLst>
          </c:dPt>
          <c:dPt>
            <c:idx val="1"/>
            <c:invertIfNegative val="0"/>
            <c:bubble3D val="0"/>
            <c:spPr>
              <a:solidFill>
                <a:srgbClr val="9ACD32"/>
              </a:solidFill>
            </c:spPr>
            <c:extLst>
              <c:ext xmlns:c16="http://schemas.microsoft.com/office/drawing/2014/chart" uri="{C3380CC4-5D6E-409C-BE32-E72D297353CC}">
                <c16:uniqueId val="{00000003-C102-4B69-A829-A792829AD086}"/>
              </c:ext>
            </c:extLst>
          </c:dPt>
          <c:dPt>
            <c:idx val="2"/>
            <c:invertIfNegative val="0"/>
            <c:bubble3D val="0"/>
            <c:spPr>
              <a:solidFill>
                <a:srgbClr val="708090"/>
              </a:solidFill>
            </c:spPr>
            <c:extLst>
              <c:ext xmlns:c16="http://schemas.microsoft.com/office/drawing/2014/chart" uri="{C3380CC4-5D6E-409C-BE32-E72D297353CC}">
                <c16:uniqueId val="{00000005-C102-4B69-A829-A792829AD086}"/>
              </c:ext>
            </c:extLst>
          </c:dPt>
          <c:dPt>
            <c:idx val="3"/>
            <c:invertIfNegative val="0"/>
            <c:bubble3D val="0"/>
            <c:spPr>
              <a:solidFill>
                <a:srgbClr val="CD853F"/>
              </a:solidFill>
            </c:spPr>
            <c:extLst>
              <c:ext xmlns:c16="http://schemas.microsoft.com/office/drawing/2014/chart" uri="{C3380CC4-5D6E-409C-BE32-E72D297353CC}">
                <c16:uniqueId val="{00000007-C102-4B69-A829-A792829AD086}"/>
              </c:ext>
            </c:extLst>
          </c:dPt>
          <c:dPt>
            <c:idx val="4"/>
            <c:invertIfNegative val="0"/>
            <c:bubble3D val="0"/>
            <c:spPr>
              <a:solidFill>
                <a:srgbClr val="B22222"/>
              </a:solidFill>
            </c:spPr>
            <c:extLst>
              <c:ext xmlns:c16="http://schemas.microsoft.com/office/drawing/2014/chart" uri="{C3380CC4-5D6E-409C-BE32-E72D297353CC}">
                <c16:uniqueId val="{00000009-C102-4B69-A829-A792829AD086}"/>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Har søkt om dispensasjon</c:v>
                </c:pt>
                <c:pt idx="1">
                  <c:v>Kommer til å søke om dispensasjon</c:v>
                </c:pt>
                <c:pt idx="2">
                  <c:v>Vurderer å søke om dispensasjon</c:v>
                </c:pt>
                <c:pt idx="3">
                  <c:v>Kommer ikke til å søke om dispensasjon</c:v>
                </c:pt>
                <c:pt idx="4">
                  <c:v>Vet ikke</c:v>
                </c:pt>
              </c:strCache>
            </c:strRef>
          </c:cat>
          <c:val>
            <c:numRef>
              <c:f>Sheet1!$B$2:$B$6</c:f>
              <c:numCache>
                <c:formatCode>0.0%</c:formatCode>
                <c:ptCount val="5"/>
                <c:pt idx="0">
                  <c:v>6.9337442218798145E-2</c:v>
                </c:pt>
                <c:pt idx="1">
                  <c:v>2.6194144838212634E-2</c:v>
                </c:pt>
                <c:pt idx="2">
                  <c:v>8.0123266563944529E-2</c:v>
                </c:pt>
                <c:pt idx="3">
                  <c:v>0.79506933744221875</c:v>
                </c:pt>
                <c:pt idx="4">
                  <c:v>2.9275808936825885E-2</c:v>
                </c:pt>
              </c:numCache>
            </c:numRef>
          </c:val>
          <c:extLst>
            <c:ext xmlns:c16="http://schemas.microsoft.com/office/drawing/2014/chart" uri="{C3380CC4-5D6E-409C-BE32-E72D297353CC}">
              <c16:uniqueId val="{0000000A-C102-4B69-A829-A792829AD086}"/>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Hvilket årsresultat ligger barnehagen an til å få i 2019? </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1E9D-4F29-8DE8-0E249148C310}"/>
              </c:ext>
            </c:extLst>
          </c:dPt>
          <c:dPt>
            <c:idx val="1"/>
            <c:invertIfNegative val="0"/>
            <c:bubble3D val="0"/>
            <c:spPr>
              <a:solidFill>
                <a:srgbClr val="9ACD32"/>
              </a:solidFill>
            </c:spPr>
            <c:extLst>
              <c:ext xmlns:c16="http://schemas.microsoft.com/office/drawing/2014/chart" uri="{C3380CC4-5D6E-409C-BE32-E72D297353CC}">
                <c16:uniqueId val="{00000003-1E9D-4F29-8DE8-0E249148C310}"/>
              </c:ext>
            </c:extLst>
          </c:dPt>
          <c:dPt>
            <c:idx val="2"/>
            <c:invertIfNegative val="0"/>
            <c:bubble3D val="0"/>
            <c:spPr>
              <a:solidFill>
                <a:srgbClr val="708090"/>
              </a:solidFill>
            </c:spPr>
            <c:extLst>
              <c:ext xmlns:c16="http://schemas.microsoft.com/office/drawing/2014/chart" uri="{C3380CC4-5D6E-409C-BE32-E72D297353CC}">
                <c16:uniqueId val="{00000005-1E9D-4F29-8DE8-0E249148C310}"/>
              </c:ext>
            </c:extLst>
          </c:dPt>
          <c:dPt>
            <c:idx val="3"/>
            <c:invertIfNegative val="0"/>
            <c:bubble3D val="0"/>
            <c:spPr>
              <a:solidFill>
                <a:srgbClr val="CD853F"/>
              </a:solidFill>
            </c:spPr>
            <c:extLst>
              <c:ext xmlns:c16="http://schemas.microsoft.com/office/drawing/2014/chart" uri="{C3380CC4-5D6E-409C-BE32-E72D297353CC}">
                <c16:uniqueId val="{00000007-1E9D-4F29-8DE8-0E249148C310}"/>
              </c:ext>
            </c:extLst>
          </c:dPt>
          <c:dPt>
            <c:idx val="4"/>
            <c:invertIfNegative val="0"/>
            <c:bubble3D val="0"/>
            <c:spPr>
              <a:solidFill>
                <a:srgbClr val="B22222"/>
              </a:solidFill>
            </c:spPr>
            <c:extLst>
              <c:ext xmlns:c16="http://schemas.microsoft.com/office/drawing/2014/chart" uri="{C3380CC4-5D6E-409C-BE32-E72D297353CC}">
                <c16:uniqueId val="{00000009-1E9D-4F29-8DE8-0E249148C310}"/>
              </c:ext>
            </c:extLst>
          </c:dPt>
          <c:dPt>
            <c:idx val="5"/>
            <c:invertIfNegative val="0"/>
            <c:bubble3D val="0"/>
            <c:spPr>
              <a:solidFill>
                <a:srgbClr val="FFA500"/>
              </a:solidFill>
            </c:spPr>
            <c:extLst>
              <c:ext xmlns:c16="http://schemas.microsoft.com/office/drawing/2014/chart" uri="{C3380CC4-5D6E-409C-BE32-E72D297353CC}">
                <c16:uniqueId val="{0000000B-1E9D-4F29-8DE8-0E249148C310}"/>
              </c:ext>
            </c:extLst>
          </c:dPt>
          <c:dPt>
            <c:idx val="6"/>
            <c:invertIfNegative val="0"/>
            <c:bubble3D val="0"/>
            <c:spPr>
              <a:solidFill>
                <a:srgbClr val="A1A1A1"/>
              </a:solidFill>
            </c:spPr>
            <c:extLst>
              <c:ext xmlns:c16="http://schemas.microsoft.com/office/drawing/2014/chart" uri="{C3380CC4-5D6E-409C-BE32-E72D297353CC}">
                <c16:uniqueId val="{0000000D-1E9D-4F29-8DE8-0E249148C310}"/>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Mer enn 400.000 kroner i overskudd</c:v>
                </c:pt>
                <c:pt idx="1">
                  <c:v>100.001 – 400.000 kroner i overskudd</c:v>
                </c:pt>
                <c:pt idx="2">
                  <c:v>1 – 100.000 kroner i overskudd</c:v>
                </c:pt>
                <c:pt idx="3">
                  <c:v>0-100.000 kroner i underskudd</c:v>
                </c:pt>
                <c:pt idx="4">
                  <c:v>100.001 - 400.000 kroner i underskudd</c:v>
                </c:pt>
                <c:pt idx="5">
                  <c:v>Mer enn 400.000 kroner i underskudd</c:v>
                </c:pt>
                <c:pt idx="6">
                  <c:v>Vet ikke</c:v>
                </c:pt>
              </c:strCache>
            </c:strRef>
          </c:cat>
          <c:val>
            <c:numRef>
              <c:f>Sheet1!$B$2:$B$8</c:f>
              <c:numCache>
                <c:formatCode>0.0%</c:formatCode>
                <c:ptCount val="7"/>
                <c:pt idx="0">
                  <c:v>9.861325115562404E-2</c:v>
                </c:pt>
                <c:pt idx="1">
                  <c:v>0.24191063174114022</c:v>
                </c:pt>
                <c:pt idx="2">
                  <c:v>0.19106317411402157</c:v>
                </c:pt>
                <c:pt idx="3">
                  <c:v>0.13251155624036981</c:v>
                </c:pt>
                <c:pt idx="4">
                  <c:v>0.19260400616332821</c:v>
                </c:pt>
                <c:pt idx="5">
                  <c:v>9.0909090909090912E-2</c:v>
                </c:pt>
                <c:pt idx="6">
                  <c:v>5.2388289676425268E-2</c:v>
                </c:pt>
              </c:numCache>
            </c:numRef>
          </c:val>
          <c:extLst>
            <c:ext xmlns:c16="http://schemas.microsoft.com/office/drawing/2014/chart" uri="{C3380CC4-5D6E-409C-BE32-E72D297353CC}">
              <c16:uniqueId val="{0000000E-1E9D-4F29-8DE8-0E249148C31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Hvilket årsresultat budsjetterer barnehagen med i 2020? </c:v>
                </c:pt>
              </c:strCache>
            </c:strRef>
          </c:tx>
          <c:spPr>
            <a:solidFill>
              <a:srgbClr val="4682B4"/>
            </a:solidFill>
            <a:ln>
              <a:solidFill>
                <a:srgbClr val="4682B4"/>
              </a:solidFill>
            </a:ln>
          </c:spPr>
          <c:invertIfNegative val="0"/>
          <c:dPt>
            <c:idx val="0"/>
            <c:invertIfNegative val="0"/>
            <c:bubble3D val="0"/>
            <c:spPr>
              <a:solidFill>
                <a:srgbClr val="0070C0"/>
              </a:solidFill>
            </c:spPr>
            <c:extLst>
              <c:ext xmlns:c16="http://schemas.microsoft.com/office/drawing/2014/chart" uri="{C3380CC4-5D6E-409C-BE32-E72D297353CC}">
                <c16:uniqueId val="{00000001-D35E-4F57-8844-C8BA4E7D3FEF}"/>
              </c:ext>
            </c:extLst>
          </c:dPt>
          <c:dPt>
            <c:idx val="1"/>
            <c:invertIfNegative val="0"/>
            <c:bubble3D val="0"/>
            <c:spPr>
              <a:solidFill>
                <a:srgbClr val="0070C0">
                  <a:alpha val="69804"/>
                </a:srgbClr>
              </a:solidFill>
            </c:spPr>
            <c:extLst>
              <c:ext xmlns:c16="http://schemas.microsoft.com/office/drawing/2014/chart" uri="{C3380CC4-5D6E-409C-BE32-E72D297353CC}">
                <c16:uniqueId val="{00000003-D35E-4F57-8844-C8BA4E7D3FEF}"/>
              </c:ext>
            </c:extLst>
          </c:dPt>
          <c:dPt>
            <c:idx val="2"/>
            <c:invertIfNegative val="0"/>
            <c:bubble3D val="0"/>
            <c:spPr>
              <a:solidFill>
                <a:srgbClr val="0070C0">
                  <a:alpha val="40000"/>
                </a:srgbClr>
              </a:solidFill>
            </c:spPr>
            <c:extLst>
              <c:ext xmlns:c16="http://schemas.microsoft.com/office/drawing/2014/chart" uri="{C3380CC4-5D6E-409C-BE32-E72D297353CC}">
                <c16:uniqueId val="{00000005-D35E-4F57-8844-C8BA4E7D3FEF}"/>
              </c:ext>
            </c:extLst>
          </c:dPt>
          <c:dPt>
            <c:idx val="3"/>
            <c:invertIfNegative val="0"/>
            <c:bubble3D val="0"/>
            <c:spPr>
              <a:solidFill>
                <a:srgbClr val="FF0000">
                  <a:alpha val="40000"/>
                </a:srgbClr>
              </a:solidFill>
            </c:spPr>
            <c:extLst>
              <c:ext xmlns:c16="http://schemas.microsoft.com/office/drawing/2014/chart" uri="{C3380CC4-5D6E-409C-BE32-E72D297353CC}">
                <c16:uniqueId val="{00000007-D35E-4F57-8844-C8BA4E7D3FEF}"/>
              </c:ext>
            </c:extLst>
          </c:dPt>
          <c:dPt>
            <c:idx val="4"/>
            <c:invertIfNegative val="0"/>
            <c:bubble3D val="0"/>
            <c:spPr>
              <a:solidFill>
                <a:srgbClr val="FF0000">
                  <a:alpha val="69804"/>
                </a:srgbClr>
              </a:solidFill>
            </c:spPr>
            <c:extLst>
              <c:ext xmlns:c16="http://schemas.microsoft.com/office/drawing/2014/chart" uri="{C3380CC4-5D6E-409C-BE32-E72D297353CC}">
                <c16:uniqueId val="{00000009-D35E-4F57-8844-C8BA4E7D3FEF}"/>
              </c:ext>
            </c:extLst>
          </c:dPt>
          <c:dPt>
            <c:idx val="5"/>
            <c:invertIfNegative val="0"/>
            <c:bubble3D val="0"/>
            <c:spPr>
              <a:solidFill>
                <a:srgbClr val="FF0000"/>
              </a:solidFill>
            </c:spPr>
            <c:extLst>
              <c:ext xmlns:c16="http://schemas.microsoft.com/office/drawing/2014/chart" uri="{C3380CC4-5D6E-409C-BE32-E72D297353CC}">
                <c16:uniqueId val="{0000000B-D35E-4F57-8844-C8BA4E7D3FEF}"/>
              </c:ext>
            </c:extLst>
          </c:dPt>
          <c:dPt>
            <c:idx val="6"/>
            <c:invertIfNegative val="0"/>
            <c:bubble3D val="0"/>
            <c:spPr>
              <a:solidFill>
                <a:srgbClr val="A1A1A1"/>
              </a:solidFill>
            </c:spPr>
            <c:extLst>
              <c:ext xmlns:c16="http://schemas.microsoft.com/office/drawing/2014/chart" uri="{C3380CC4-5D6E-409C-BE32-E72D297353CC}">
                <c16:uniqueId val="{0000000D-D35E-4F57-8844-C8BA4E7D3FEF}"/>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Mer enn 400.000 kroner i overskudd</c:v>
                </c:pt>
                <c:pt idx="1">
                  <c:v>100.001 – 400.000 kroner i overskudd</c:v>
                </c:pt>
                <c:pt idx="2">
                  <c:v>1 – 100.000 kroner i overskudd</c:v>
                </c:pt>
                <c:pt idx="3">
                  <c:v>0-100.000 kroner i underskudd</c:v>
                </c:pt>
                <c:pt idx="4">
                  <c:v>100.001 - 400.000 kroner i underskudd</c:v>
                </c:pt>
                <c:pt idx="5">
                  <c:v>Mer enn 400.000 kroner i underskudd</c:v>
                </c:pt>
                <c:pt idx="6">
                  <c:v>Vet ikke</c:v>
                </c:pt>
              </c:strCache>
            </c:strRef>
          </c:cat>
          <c:val>
            <c:numRef>
              <c:f>Sheet1!$B$2:$B$8</c:f>
              <c:numCache>
                <c:formatCode>0.0%</c:formatCode>
                <c:ptCount val="7"/>
                <c:pt idx="0">
                  <c:v>3.543913713405239E-2</c:v>
                </c:pt>
                <c:pt idx="1">
                  <c:v>0.11248073959938366</c:v>
                </c:pt>
                <c:pt idx="2">
                  <c:v>0.27426810477657937</c:v>
                </c:pt>
                <c:pt idx="3">
                  <c:v>0.19260400616332821</c:v>
                </c:pt>
                <c:pt idx="4">
                  <c:v>0.18489984591679506</c:v>
                </c:pt>
                <c:pt idx="5">
                  <c:v>9.7072419106317406E-2</c:v>
                </c:pt>
                <c:pt idx="6">
                  <c:v>0.10323574730354391</c:v>
                </c:pt>
              </c:numCache>
            </c:numRef>
          </c:val>
          <c:extLst>
            <c:ext xmlns:c16="http://schemas.microsoft.com/office/drawing/2014/chart" uri="{C3380CC4-5D6E-409C-BE32-E72D297353CC}">
              <c16:uniqueId val="{0000000E-D35E-4F57-8844-C8BA4E7D3FEF}"/>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Fristen for å innfri ny nasjonal bemanningsnorm gikk ut 1. august 2019. Innfrir barnehagen bemanningsnormen per 15.12.2019?</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6C1-4839-8205-2F8F521FA285}"/>
              </c:ext>
            </c:extLst>
          </c:dPt>
          <c:dPt>
            <c:idx val="1"/>
            <c:invertIfNegative val="0"/>
            <c:bubble3D val="0"/>
            <c:spPr>
              <a:solidFill>
                <a:srgbClr val="9ACD32"/>
              </a:solidFill>
            </c:spPr>
            <c:extLst>
              <c:ext xmlns:c16="http://schemas.microsoft.com/office/drawing/2014/chart" uri="{C3380CC4-5D6E-409C-BE32-E72D297353CC}">
                <c16:uniqueId val="{00000003-E6C1-4839-8205-2F8F521FA285}"/>
              </c:ext>
            </c:extLst>
          </c:dPt>
          <c:dPt>
            <c:idx val="2"/>
            <c:invertIfNegative val="0"/>
            <c:bubble3D val="0"/>
            <c:spPr>
              <a:solidFill>
                <a:srgbClr val="708090"/>
              </a:solidFill>
            </c:spPr>
            <c:extLst>
              <c:ext xmlns:c16="http://schemas.microsoft.com/office/drawing/2014/chart" uri="{C3380CC4-5D6E-409C-BE32-E72D297353CC}">
                <c16:uniqueId val="{00000005-E6C1-4839-8205-2F8F521FA285}"/>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Nei</c:v>
                </c:pt>
                <c:pt idx="2">
                  <c:v>Vet ikke</c:v>
                </c:pt>
              </c:strCache>
            </c:strRef>
          </c:cat>
          <c:val>
            <c:numRef>
              <c:f>Sheet1!$B$2:$B$4</c:f>
              <c:numCache>
                <c:formatCode>0.0%</c:formatCode>
                <c:ptCount val="3"/>
                <c:pt idx="0">
                  <c:v>0.97996918335901384</c:v>
                </c:pt>
                <c:pt idx="1">
                  <c:v>1.8489984591679508E-2</c:v>
                </c:pt>
                <c:pt idx="2">
                  <c:v>1.5408320493066256E-3</c:v>
                </c:pt>
              </c:numCache>
            </c:numRef>
          </c:val>
          <c:extLst>
            <c:ext xmlns:c16="http://schemas.microsoft.com/office/drawing/2014/chart" uri="{C3380CC4-5D6E-409C-BE32-E72D297353CC}">
              <c16:uniqueId val="{00000006-E6C1-4839-8205-2F8F521FA285}"/>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barnehagen i 2019 mottatt midler fra den statlige, øremerkede overgangsordningen for små private barnehager?</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9C3-4530-9BBF-875B67E92322}"/>
              </c:ext>
            </c:extLst>
          </c:dPt>
          <c:dPt>
            <c:idx val="1"/>
            <c:invertIfNegative val="0"/>
            <c:bubble3D val="0"/>
            <c:spPr>
              <a:solidFill>
                <a:srgbClr val="9ACD32"/>
              </a:solidFill>
            </c:spPr>
            <c:extLst>
              <c:ext xmlns:c16="http://schemas.microsoft.com/office/drawing/2014/chart" uri="{C3380CC4-5D6E-409C-BE32-E72D297353CC}">
                <c16:uniqueId val="{00000003-E9C3-4530-9BBF-875B67E92322}"/>
              </c:ext>
            </c:extLst>
          </c:dPt>
          <c:dPt>
            <c:idx val="2"/>
            <c:invertIfNegative val="0"/>
            <c:bubble3D val="0"/>
            <c:spPr>
              <a:solidFill>
                <a:srgbClr val="708090"/>
              </a:solidFill>
            </c:spPr>
            <c:extLst>
              <c:ext xmlns:c16="http://schemas.microsoft.com/office/drawing/2014/chart" uri="{C3380CC4-5D6E-409C-BE32-E72D297353CC}">
                <c16:uniqueId val="{00000005-E9C3-4530-9BBF-875B67E92322}"/>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Nei</c:v>
                </c:pt>
                <c:pt idx="2">
                  <c:v>Vet ikke</c:v>
                </c:pt>
              </c:strCache>
            </c:strRef>
          </c:cat>
          <c:val>
            <c:numRef>
              <c:f>Sheet1!$B$2:$B$4</c:f>
              <c:numCache>
                <c:formatCode>0.0%</c:formatCode>
                <c:ptCount val="3"/>
                <c:pt idx="0">
                  <c:v>0.1864406779661017</c:v>
                </c:pt>
                <c:pt idx="1">
                  <c:v>0.75808936825885975</c:v>
                </c:pt>
                <c:pt idx="2">
                  <c:v>5.5469953775038522E-2</c:v>
                </c:pt>
              </c:numCache>
            </c:numRef>
          </c:val>
          <c:extLst>
            <c:ext xmlns:c16="http://schemas.microsoft.com/office/drawing/2014/chart" uri="{C3380CC4-5D6E-409C-BE32-E72D297353CC}">
              <c16:uniqueId val="{00000006-E9C3-4530-9BBF-875B67E92322}"/>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Vurder konsekvensene av ny nasjonal bemanningsnorm. Er det grunnlag for videre drift av barnehagen etter innføringen av bemanningsnormen og gitt dagens tilskuddsnivå?</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4FD5-4E00-BA1D-FF7D883EEC8E}"/>
              </c:ext>
            </c:extLst>
          </c:dPt>
          <c:dPt>
            <c:idx val="1"/>
            <c:invertIfNegative val="0"/>
            <c:bubble3D val="0"/>
            <c:spPr>
              <a:solidFill>
                <a:srgbClr val="9ACD32"/>
              </a:solidFill>
            </c:spPr>
            <c:extLst>
              <c:ext xmlns:c16="http://schemas.microsoft.com/office/drawing/2014/chart" uri="{C3380CC4-5D6E-409C-BE32-E72D297353CC}">
                <c16:uniqueId val="{00000003-4FD5-4E00-BA1D-FF7D883EEC8E}"/>
              </c:ext>
            </c:extLst>
          </c:dPt>
          <c:dPt>
            <c:idx val="2"/>
            <c:invertIfNegative val="0"/>
            <c:bubble3D val="0"/>
            <c:spPr>
              <a:solidFill>
                <a:srgbClr val="708090"/>
              </a:solidFill>
            </c:spPr>
            <c:extLst>
              <c:ext xmlns:c16="http://schemas.microsoft.com/office/drawing/2014/chart" uri="{C3380CC4-5D6E-409C-BE32-E72D297353CC}">
                <c16:uniqueId val="{00000005-4FD5-4E00-BA1D-FF7D883EEC8E}"/>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Nei</c:v>
                </c:pt>
                <c:pt idx="2">
                  <c:v>Vet ikke</c:v>
                </c:pt>
              </c:strCache>
            </c:strRef>
          </c:cat>
          <c:val>
            <c:numRef>
              <c:f>Sheet1!$B$2:$B$4</c:f>
              <c:numCache>
                <c:formatCode>0.0%</c:formatCode>
                <c:ptCount val="3"/>
                <c:pt idx="0">
                  <c:v>0.48073959938366717</c:v>
                </c:pt>
                <c:pt idx="1">
                  <c:v>0.16178736517719569</c:v>
                </c:pt>
                <c:pt idx="2">
                  <c:v>0.35747303543913711</c:v>
                </c:pt>
              </c:numCache>
            </c:numRef>
          </c:val>
          <c:extLst>
            <c:ext xmlns:c16="http://schemas.microsoft.com/office/drawing/2014/chart" uri="{C3380CC4-5D6E-409C-BE32-E72D297353CC}">
              <c16:uniqueId val="{00000006-4FD5-4E00-BA1D-FF7D883EEC8E}"/>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Hva planlegger barnehagen å gjøre? </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B680-42BA-B889-17302AF97128}"/>
              </c:ext>
            </c:extLst>
          </c:dPt>
          <c:dPt>
            <c:idx val="1"/>
            <c:invertIfNegative val="0"/>
            <c:bubble3D val="0"/>
            <c:spPr>
              <a:solidFill>
                <a:srgbClr val="9ACD32"/>
              </a:solidFill>
            </c:spPr>
            <c:extLst>
              <c:ext xmlns:c16="http://schemas.microsoft.com/office/drawing/2014/chart" uri="{C3380CC4-5D6E-409C-BE32-E72D297353CC}">
                <c16:uniqueId val="{00000003-B680-42BA-B889-17302AF97128}"/>
              </c:ext>
            </c:extLst>
          </c:dPt>
          <c:dPt>
            <c:idx val="2"/>
            <c:invertIfNegative val="0"/>
            <c:bubble3D val="0"/>
            <c:spPr>
              <a:solidFill>
                <a:srgbClr val="708090"/>
              </a:solidFill>
            </c:spPr>
            <c:extLst>
              <c:ext xmlns:c16="http://schemas.microsoft.com/office/drawing/2014/chart" uri="{C3380CC4-5D6E-409C-BE32-E72D297353CC}">
                <c16:uniqueId val="{00000005-B680-42BA-B889-17302AF97128}"/>
              </c:ext>
            </c:extLst>
          </c:dPt>
          <c:dPt>
            <c:idx val="3"/>
            <c:invertIfNegative val="0"/>
            <c:bubble3D val="0"/>
            <c:spPr>
              <a:solidFill>
                <a:srgbClr val="CD853F"/>
              </a:solidFill>
            </c:spPr>
            <c:extLst>
              <c:ext xmlns:c16="http://schemas.microsoft.com/office/drawing/2014/chart" uri="{C3380CC4-5D6E-409C-BE32-E72D297353CC}">
                <c16:uniqueId val="{00000007-B680-42BA-B889-17302AF97128}"/>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Avvikle driften</c:v>
                </c:pt>
                <c:pt idx="1">
                  <c:v>Selge barnehagen</c:v>
                </c:pt>
                <c:pt idx="2">
                  <c:v>Vet ikke</c:v>
                </c:pt>
                <c:pt idx="3">
                  <c:v>Annet, spesifiser her:</c:v>
                </c:pt>
              </c:strCache>
            </c:strRef>
          </c:cat>
          <c:val>
            <c:numRef>
              <c:f>Sheet1!$B$2:$B$5</c:f>
              <c:numCache>
                <c:formatCode>0.0%</c:formatCode>
                <c:ptCount val="4"/>
                <c:pt idx="0">
                  <c:v>6.6666666666666666E-2</c:v>
                </c:pt>
                <c:pt idx="1">
                  <c:v>7.6190476190476197E-2</c:v>
                </c:pt>
                <c:pt idx="2">
                  <c:v>0.47619047619047616</c:v>
                </c:pt>
                <c:pt idx="3">
                  <c:v>0.38095238095238093</c:v>
                </c:pt>
              </c:numCache>
            </c:numRef>
          </c:val>
          <c:extLst>
            <c:ext xmlns:c16="http://schemas.microsoft.com/office/drawing/2014/chart" uri="{C3380CC4-5D6E-409C-BE32-E72D297353CC}">
              <c16:uniqueId val="{00000008-B680-42BA-B889-17302AF9712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Hvordan finansierer barnehagen innfrielse av bemanningsnormen? (Flere svar mulig)</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92C9-42F1-87CE-FB4E3D91176B}"/>
              </c:ext>
            </c:extLst>
          </c:dPt>
          <c:dPt>
            <c:idx val="1"/>
            <c:invertIfNegative val="0"/>
            <c:bubble3D val="0"/>
            <c:spPr>
              <a:solidFill>
                <a:srgbClr val="9ACD32"/>
              </a:solidFill>
            </c:spPr>
            <c:extLst>
              <c:ext xmlns:c16="http://schemas.microsoft.com/office/drawing/2014/chart" uri="{C3380CC4-5D6E-409C-BE32-E72D297353CC}">
                <c16:uniqueId val="{00000003-92C9-42F1-87CE-FB4E3D91176B}"/>
              </c:ext>
            </c:extLst>
          </c:dPt>
          <c:dPt>
            <c:idx val="2"/>
            <c:invertIfNegative val="0"/>
            <c:bubble3D val="0"/>
            <c:spPr>
              <a:solidFill>
                <a:srgbClr val="708090"/>
              </a:solidFill>
            </c:spPr>
            <c:extLst>
              <c:ext xmlns:c16="http://schemas.microsoft.com/office/drawing/2014/chart" uri="{C3380CC4-5D6E-409C-BE32-E72D297353CC}">
                <c16:uniqueId val="{00000005-92C9-42F1-87CE-FB4E3D91176B}"/>
              </c:ext>
            </c:extLst>
          </c:dPt>
          <c:dPt>
            <c:idx val="3"/>
            <c:invertIfNegative val="0"/>
            <c:bubble3D val="0"/>
            <c:spPr>
              <a:solidFill>
                <a:srgbClr val="CD853F"/>
              </a:solidFill>
            </c:spPr>
            <c:extLst>
              <c:ext xmlns:c16="http://schemas.microsoft.com/office/drawing/2014/chart" uri="{C3380CC4-5D6E-409C-BE32-E72D297353CC}">
                <c16:uniqueId val="{00000007-92C9-42F1-87CE-FB4E3D91176B}"/>
              </c:ext>
            </c:extLst>
          </c:dPt>
          <c:dPt>
            <c:idx val="4"/>
            <c:invertIfNegative val="0"/>
            <c:bubble3D val="0"/>
            <c:spPr>
              <a:solidFill>
                <a:srgbClr val="B22222"/>
              </a:solidFill>
            </c:spPr>
            <c:extLst>
              <c:ext xmlns:c16="http://schemas.microsoft.com/office/drawing/2014/chart" uri="{C3380CC4-5D6E-409C-BE32-E72D297353CC}">
                <c16:uniqueId val="{00000009-92C9-42F1-87CE-FB4E3D91176B}"/>
              </c:ext>
            </c:extLst>
          </c:dPt>
          <c:dPt>
            <c:idx val="5"/>
            <c:invertIfNegative val="0"/>
            <c:bubble3D val="0"/>
            <c:spPr>
              <a:solidFill>
                <a:srgbClr val="FFA500"/>
              </a:solidFill>
            </c:spPr>
            <c:extLst>
              <c:ext xmlns:c16="http://schemas.microsoft.com/office/drawing/2014/chart" uri="{C3380CC4-5D6E-409C-BE32-E72D297353CC}">
                <c16:uniqueId val="{0000000B-92C9-42F1-87CE-FB4E3D91176B}"/>
              </c:ext>
            </c:extLst>
          </c:dPt>
          <c:dPt>
            <c:idx val="6"/>
            <c:invertIfNegative val="0"/>
            <c:bubble3D val="0"/>
            <c:spPr>
              <a:solidFill>
                <a:srgbClr val="A1A1A1"/>
              </a:solidFill>
            </c:spPr>
            <c:extLst>
              <c:ext xmlns:c16="http://schemas.microsoft.com/office/drawing/2014/chart" uri="{C3380CC4-5D6E-409C-BE32-E72D297353CC}">
                <c16:uniqueId val="{0000000D-92C9-42F1-87CE-FB4E3D91176B}"/>
              </c:ext>
            </c:extLst>
          </c:dPt>
          <c:dPt>
            <c:idx val="7"/>
            <c:invertIfNegative val="0"/>
            <c:bubble3D val="0"/>
            <c:spPr>
              <a:solidFill>
                <a:srgbClr val="FF4500"/>
              </a:solidFill>
            </c:spPr>
            <c:extLst>
              <c:ext xmlns:c16="http://schemas.microsoft.com/office/drawing/2014/chart" uri="{C3380CC4-5D6E-409C-BE32-E72D297353CC}">
                <c16:uniqueId val="{0000000F-92C9-42F1-87CE-FB4E3D91176B}"/>
              </c:ext>
            </c:extLst>
          </c:dPt>
          <c:dPt>
            <c:idx val="8"/>
            <c:invertIfNegative val="0"/>
            <c:bubble3D val="0"/>
            <c:spPr>
              <a:solidFill>
                <a:srgbClr val="A0522D"/>
              </a:solidFill>
            </c:spPr>
            <c:extLst>
              <c:ext xmlns:c16="http://schemas.microsoft.com/office/drawing/2014/chart" uri="{C3380CC4-5D6E-409C-BE32-E72D297353CC}">
                <c16:uniqueId val="{00000011-92C9-42F1-87CE-FB4E3D91176B}"/>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Får bemanningsnorm finansiert via ordinært tilskudd</c:v>
                </c:pt>
                <c:pt idx="1">
                  <c:v>Har fått øremerkede midler (ekstraordinær tildeling til små private barnehager)</c:v>
                </c:pt>
                <c:pt idx="2">
                  <c:v>Kutt i kompetanseheving</c:v>
                </c:pt>
                <c:pt idx="3">
                  <c:v>Kutt i vedlikehold</c:v>
                </c:pt>
                <c:pt idx="4">
                  <c:v>Kutt i leker og utstyr</c:v>
                </c:pt>
                <c:pt idx="5">
                  <c:v>Tar av oppsparte midler</c:v>
                </c:pt>
                <c:pt idx="6">
                  <c:v>Budsjetterer med underskudd</c:v>
                </c:pt>
                <c:pt idx="7">
                  <c:v>Vet ikke</c:v>
                </c:pt>
                <c:pt idx="8">
                  <c:v>Annet, notér:</c:v>
                </c:pt>
              </c:strCache>
            </c:strRef>
          </c:cat>
          <c:val>
            <c:numRef>
              <c:f>Sheet1!$B$2:$B$10</c:f>
              <c:numCache>
                <c:formatCode>0.0%</c:formatCode>
                <c:ptCount val="9"/>
                <c:pt idx="0">
                  <c:v>0.38522012578616355</c:v>
                </c:pt>
                <c:pt idx="1">
                  <c:v>0.12578616352201258</c:v>
                </c:pt>
                <c:pt idx="2">
                  <c:v>0.42452830188679247</c:v>
                </c:pt>
                <c:pt idx="3">
                  <c:v>0.43396226415094341</c:v>
                </c:pt>
                <c:pt idx="4">
                  <c:v>0.49371069182389937</c:v>
                </c:pt>
                <c:pt idx="5">
                  <c:v>0.52672955974842772</c:v>
                </c:pt>
                <c:pt idx="6">
                  <c:v>0.419811320754717</c:v>
                </c:pt>
                <c:pt idx="7">
                  <c:v>2.8301886792452831E-2</c:v>
                </c:pt>
                <c:pt idx="8">
                  <c:v>0.11320754716981132</c:v>
                </c:pt>
              </c:numCache>
            </c:numRef>
          </c:val>
          <c:extLst>
            <c:ext xmlns:c16="http://schemas.microsoft.com/office/drawing/2014/chart" uri="{C3380CC4-5D6E-409C-BE32-E72D297353CC}">
              <c16:uniqueId val="{00000012-92C9-42F1-87CE-FB4E3D91176B}"/>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Slik du nå vurderer effektene: Hvordan har innføringen av vedtatt skjerpet pedagognorm og ny bemanningsnorm påvirket kvaliteten på tilbudet i din barnehage?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1AD1-485D-B72F-2768F54D8BF7}"/>
              </c:ext>
            </c:extLst>
          </c:dPt>
          <c:dPt>
            <c:idx val="1"/>
            <c:invertIfNegative val="0"/>
            <c:bubble3D val="0"/>
            <c:spPr>
              <a:solidFill>
                <a:srgbClr val="9ACD32"/>
              </a:solidFill>
            </c:spPr>
            <c:extLst>
              <c:ext xmlns:c16="http://schemas.microsoft.com/office/drawing/2014/chart" uri="{C3380CC4-5D6E-409C-BE32-E72D297353CC}">
                <c16:uniqueId val="{00000003-1AD1-485D-B72F-2768F54D8BF7}"/>
              </c:ext>
            </c:extLst>
          </c:dPt>
          <c:dPt>
            <c:idx val="2"/>
            <c:invertIfNegative val="0"/>
            <c:bubble3D val="0"/>
            <c:spPr>
              <a:solidFill>
                <a:srgbClr val="708090"/>
              </a:solidFill>
            </c:spPr>
            <c:extLst>
              <c:ext xmlns:c16="http://schemas.microsoft.com/office/drawing/2014/chart" uri="{C3380CC4-5D6E-409C-BE32-E72D297353CC}">
                <c16:uniqueId val="{00000005-1AD1-485D-B72F-2768F54D8BF7}"/>
              </c:ext>
            </c:extLst>
          </c:dPt>
          <c:dPt>
            <c:idx val="3"/>
            <c:invertIfNegative val="0"/>
            <c:bubble3D val="0"/>
            <c:spPr>
              <a:solidFill>
                <a:srgbClr val="CD853F"/>
              </a:solidFill>
            </c:spPr>
            <c:extLst>
              <c:ext xmlns:c16="http://schemas.microsoft.com/office/drawing/2014/chart" uri="{C3380CC4-5D6E-409C-BE32-E72D297353CC}">
                <c16:uniqueId val="{00000007-1AD1-485D-B72F-2768F54D8BF7}"/>
              </c:ext>
            </c:extLst>
          </c:dPt>
          <c:dLbls>
            <c:numFmt formatCode="0.0%" sourceLinked="0"/>
            <c:txPr>
              <a:bodyPr/>
              <a:lstStyle/>
              <a:p>
                <a:pPr>
                  <a:defRPr sz="1000" b="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Kvaliteten er blitt bedre</c:v>
                </c:pt>
                <c:pt idx="1">
                  <c:v>Kvaliteten er blitt dårligere</c:v>
                </c:pt>
                <c:pt idx="2">
                  <c:v>Kvaliteten er uendret </c:v>
                </c:pt>
                <c:pt idx="3">
                  <c:v>Vet ikke</c:v>
                </c:pt>
              </c:strCache>
            </c:strRef>
          </c:cat>
          <c:val>
            <c:numRef>
              <c:f>Sheet1!$B$2:$B$5</c:f>
              <c:numCache>
                <c:formatCode>0.0%</c:formatCode>
                <c:ptCount val="4"/>
                <c:pt idx="0">
                  <c:v>0.30970724191063176</c:v>
                </c:pt>
                <c:pt idx="1">
                  <c:v>0.10169491525423729</c:v>
                </c:pt>
                <c:pt idx="2">
                  <c:v>0.5423728813559322</c:v>
                </c:pt>
                <c:pt idx="3">
                  <c:v>4.6224961479198766E-2</c:v>
                </c:pt>
              </c:numCache>
            </c:numRef>
          </c:val>
          <c:extLst>
            <c:ext xmlns:c16="http://schemas.microsoft.com/office/drawing/2014/chart" uri="{C3380CC4-5D6E-409C-BE32-E72D297353CC}">
              <c16:uniqueId val="{00000008-1AD1-485D-B72F-2768F54D8BF7}"/>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000" b="0"/>
            </a:pPr>
            <a:endParaRPr lang="nb-NO"/>
          </a:p>
        </c:txPr>
        <c:crossAx val="66437120"/>
        <c:crosses val="autoZero"/>
        <c:auto val="1"/>
        <c:lblAlgn val="ctr"/>
        <c:lblOffset val="100"/>
        <c:noMultiLvlLbl val="1"/>
      </c:catAx>
      <c:valAx>
        <c:axId val="66437120"/>
        <c:scaling>
          <c:orientation val="minMax"/>
          <c:max val="1"/>
        </c:scaling>
        <c:delete val="0"/>
        <c:axPos val="l"/>
        <c:majorGridlines>
          <c:spPr>
            <a:ln w="12700" cmpd="sng">
              <a:solidFill>
                <a:srgbClr val="D3D3D3"/>
              </a:solidFill>
              <a:prstDash val="solid"/>
            </a:ln>
          </c:spPr>
        </c:majorGridlines>
        <c:title>
          <c:tx>
            <c:rich>
              <a:bodyPr/>
              <a:lstStyle/>
              <a:p>
                <a:pPr>
                  <a:defRPr sz="1000" b="0"/>
                </a:pPr>
                <a:r>
                  <a:rPr lang="nb-NO"/>
                  <a:t>Prosent</a:t>
                </a:r>
              </a:p>
            </c:rich>
          </c:tx>
          <c:overlay val="0"/>
        </c:title>
        <c:numFmt formatCode="0%" sourceLinked="0"/>
        <c:majorTickMark val="cross"/>
        <c:minorTickMark val="cross"/>
        <c:tickLblPos val="nextTo"/>
        <c:spPr>
          <a:ln>
            <a:noFill/>
          </a:ln>
        </c:spPr>
        <c:txPr>
          <a:bodyPr/>
          <a:lstStyle/>
          <a:p>
            <a:pPr>
              <a:defRPr sz="1000" b="0"/>
            </a:pPr>
            <a:endParaRPr lang="nb-NO"/>
          </a:p>
        </c:txPr>
        <c:crossAx val="6745113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39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eCont6Cont">
    <p:spTree>
      <p:nvGrpSpPr>
        <p:cNvPr id="1" name=""/>
        <p:cNvGrpSpPr/>
        <p:nvPr/>
      </p:nvGrpSpPr>
      <p:grpSpPr>
        <a:xfrm>
          <a:off x="0" y="0"/>
          <a:ext cx="0" cy="0"/>
          <a:chOff x="0" y="0"/>
          <a:chExt cx="0" cy="0"/>
        </a:xfrm>
      </p:grpSpPr>
      <p:sp>
        <p:nvSpPr>
          <p:cNvPr id="2" name="Title"/>
          <p:cNvSpPr>
            <a:spLocks noGrp="1"/>
          </p:cNvSpPr>
          <p:nvPr>
            <p:ph type="title"/>
          </p:nvPr>
        </p:nvSpPr>
        <p:spPr>
          <a:xfrm>
            <a:off x="467544" y="864000"/>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endParaRPr lang="el-GR"/>
          </a:p>
        </p:txBody>
      </p:sp>
      <p:sp>
        <p:nvSpPr>
          <p:cNvPr id="15" name="Pre"/>
          <p:cNvSpPr>
            <a:spLocks noGrp="1"/>
          </p:cNvSpPr>
          <p:nvPr>
            <p:ph sz="quarter" idx="14" hasCustomPrompt="1"/>
          </p:nvPr>
        </p:nvSpPr>
        <p:spPr>
          <a:xfrm>
            <a:off x="467544" y="216000"/>
            <a:ext cx="8207375" cy="576064"/>
          </a:xfrm>
          <a:noFill/>
          <a:ln>
            <a:noFill/>
          </a:ln>
        </p:spPr>
        <p:txBody>
          <a:bodyPr anchor="ctr"/>
          <a:lstStyle>
            <a:lvl1pPr marL="114300" indent="0">
              <a:buNone/>
              <a:defRPr sz="1200"/>
            </a:lvl1pPr>
          </a:lstStyle>
          <a:p>
            <a:pPr lvl="0"/>
            <a:r>
              <a:rPr lang="en-US"/>
              <a:t>Pre Comment</a:t>
            </a:r>
            <a:endParaRPr lang="el-GR"/>
          </a:p>
        </p:txBody>
      </p:sp>
      <p:sp>
        <p:nvSpPr>
          <p:cNvPr id="17" name="Cont1"/>
          <p:cNvSpPr>
            <a:spLocks noGrp="1"/>
          </p:cNvSpPr>
          <p:nvPr>
            <p:ph sz="quarter" idx="16"/>
          </p:nvPr>
        </p:nvSpPr>
        <p:spPr>
          <a:xfrm>
            <a:off x="404345" y="1428961"/>
            <a:ext cx="2734767" cy="1567992"/>
          </a:xfrm>
          <a:noFill/>
          <a:ln>
            <a:noFill/>
          </a:ln>
        </p:spPr>
        <p:txBody>
          <a:bodyPr anchor="ctr"/>
          <a:lstStyle>
            <a:lvl1pPr marL="114300" indent="0">
              <a:buNone/>
              <a:defRPr/>
            </a:lvl1pPr>
          </a:lstStyle>
          <a:p>
            <a:pPr lvl="0"/>
            <a:endParaRPr lang="el-GR"/>
          </a:p>
        </p:txBody>
      </p:sp>
      <p:sp>
        <p:nvSpPr>
          <p:cNvPr id="18" name="Cont2"/>
          <p:cNvSpPr>
            <a:spLocks noGrp="1"/>
          </p:cNvSpPr>
          <p:nvPr>
            <p:ph sz="quarter" idx="18"/>
          </p:nvPr>
        </p:nvSpPr>
        <p:spPr>
          <a:xfrm>
            <a:off x="3186844" y="1416106"/>
            <a:ext cx="2734767" cy="1581839"/>
          </a:xfrm>
          <a:noFill/>
          <a:ln>
            <a:noFill/>
          </a:ln>
        </p:spPr>
        <p:txBody>
          <a:bodyPr anchor="ctr"/>
          <a:lstStyle>
            <a:lvl1pPr marL="114300" indent="0">
              <a:buNone/>
              <a:defRPr/>
            </a:lvl1pPr>
          </a:lstStyle>
          <a:p>
            <a:pPr lvl="0"/>
            <a:endParaRPr lang="el-GR"/>
          </a:p>
        </p:txBody>
      </p:sp>
      <p:sp>
        <p:nvSpPr>
          <p:cNvPr id="19" name="Cont3"/>
          <p:cNvSpPr>
            <a:spLocks noGrp="1"/>
          </p:cNvSpPr>
          <p:nvPr>
            <p:ph sz="quarter" idx="19"/>
          </p:nvPr>
        </p:nvSpPr>
        <p:spPr>
          <a:xfrm>
            <a:off x="5971700" y="1412776"/>
            <a:ext cx="2734767" cy="1585427"/>
          </a:xfrm>
          <a:noFill/>
          <a:ln>
            <a:noFill/>
          </a:ln>
        </p:spPr>
        <p:txBody>
          <a:bodyPr anchor="ctr"/>
          <a:lstStyle>
            <a:lvl1pPr marL="114300" indent="0">
              <a:buNone/>
              <a:defRPr/>
            </a:lvl1pPr>
          </a:lstStyle>
          <a:p>
            <a:pPr lvl="0"/>
            <a:endParaRPr lang="el-GR"/>
          </a:p>
        </p:txBody>
      </p:sp>
      <p:sp>
        <p:nvSpPr>
          <p:cNvPr id="20" name="Cont4"/>
          <p:cNvSpPr>
            <a:spLocks noGrp="1"/>
          </p:cNvSpPr>
          <p:nvPr>
            <p:ph sz="quarter" idx="20"/>
          </p:nvPr>
        </p:nvSpPr>
        <p:spPr>
          <a:xfrm>
            <a:off x="403628" y="2996953"/>
            <a:ext cx="2734767" cy="1567992"/>
          </a:xfrm>
          <a:noFill/>
          <a:ln>
            <a:noFill/>
          </a:ln>
        </p:spPr>
        <p:txBody>
          <a:bodyPr anchor="ctr"/>
          <a:lstStyle>
            <a:lvl1pPr marL="114300" indent="0">
              <a:buNone/>
              <a:defRPr/>
            </a:lvl1pPr>
          </a:lstStyle>
          <a:p>
            <a:pPr lvl="0"/>
            <a:endParaRPr lang="el-GR"/>
          </a:p>
        </p:txBody>
      </p:sp>
      <p:sp>
        <p:nvSpPr>
          <p:cNvPr id="21" name="Cont5"/>
          <p:cNvSpPr>
            <a:spLocks noGrp="1"/>
          </p:cNvSpPr>
          <p:nvPr>
            <p:ph sz="quarter" idx="21"/>
          </p:nvPr>
        </p:nvSpPr>
        <p:spPr>
          <a:xfrm>
            <a:off x="3197293" y="2996953"/>
            <a:ext cx="2734767" cy="1567992"/>
          </a:xfrm>
          <a:noFill/>
          <a:ln>
            <a:noFill/>
          </a:ln>
        </p:spPr>
        <p:txBody>
          <a:bodyPr anchor="ctr"/>
          <a:lstStyle>
            <a:lvl1pPr marL="114300" indent="0">
              <a:buNone/>
              <a:defRPr/>
            </a:lvl1pPr>
          </a:lstStyle>
          <a:p>
            <a:pPr lvl="0"/>
            <a:endParaRPr lang="el-GR"/>
          </a:p>
        </p:txBody>
      </p:sp>
      <p:sp>
        <p:nvSpPr>
          <p:cNvPr id="22" name="Cont6"/>
          <p:cNvSpPr>
            <a:spLocks noGrp="1"/>
          </p:cNvSpPr>
          <p:nvPr>
            <p:ph sz="quarter" idx="22"/>
          </p:nvPr>
        </p:nvSpPr>
        <p:spPr>
          <a:xfrm>
            <a:off x="5971700" y="2996953"/>
            <a:ext cx="2734767" cy="1567992"/>
          </a:xfrm>
          <a:noFill/>
          <a:ln>
            <a:noFill/>
          </a:ln>
        </p:spPr>
        <p:txBody>
          <a:bodyPr anchor="ctr"/>
          <a:lstStyle>
            <a:lvl1pPr marL="114300" indent="0">
              <a:buNone/>
              <a:defRPr/>
            </a:lvl1pPr>
          </a:lstStyle>
          <a:p>
            <a:pPr lvl="0"/>
            <a:endParaRPr lang="el-GR"/>
          </a:p>
        </p:txBody>
      </p:sp>
      <p:sp>
        <p:nvSpPr>
          <p:cNvPr id="23" name="PCont"/>
          <p:cNvSpPr>
            <a:spLocks noGrp="1"/>
          </p:cNvSpPr>
          <p:nvPr>
            <p:ph sz="quarter" idx="17"/>
          </p:nvPr>
        </p:nvSpPr>
        <p:spPr>
          <a:xfrm>
            <a:off x="467544" y="4581128"/>
            <a:ext cx="8207375" cy="2232248"/>
          </a:xfrm>
          <a:noFill/>
          <a:ln>
            <a:noFill/>
          </a:ln>
        </p:spPr>
        <p:txBody>
          <a:bodyPr anchor="ctr">
            <a:normAutofit/>
          </a:bodyPr>
          <a:lstStyle>
            <a:lvl1pPr marL="114300" indent="0">
              <a:buNone/>
              <a:defRPr sz="1200"/>
            </a:lvl1pPr>
          </a:lstStyle>
          <a:p>
            <a:pPr lvl="0"/>
            <a:endParaRPr lang="el-GR"/>
          </a:p>
        </p:txBody>
      </p:sp>
      <p:sp>
        <p:nvSpPr>
          <p:cNvPr id="12"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4" name="RepTitle"/>
          <p:cNvSpPr>
            <a:spLocks noGrp="1"/>
          </p:cNvSpPr>
          <p:nvPr>
            <p:ph sz="quarter" idx="23"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99369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
    <p:spTree>
      <p:nvGrpSpPr>
        <p:cNvPr id="1" name=""/>
        <p:cNvGrpSpPr/>
        <p:nvPr/>
      </p:nvGrpSpPr>
      <p:grpSpPr>
        <a:xfrm>
          <a:off x="0" y="0"/>
          <a:ext cx="0" cy="0"/>
          <a:chOff x="0" y="0"/>
          <a:chExt cx="0" cy="0"/>
        </a:xfrm>
      </p:grpSpPr>
      <p:sp>
        <p:nvSpPr>
          <p:cNvPr id="3" name="Cont1"/>
          <p:cNvSpPr>
            <a:spLocks noGrp="1"/>
          </p:cNvSpPr>
          <p:nvPr>
            <p:ph sz="quarter" idx="10"/>
          </p:nvPr>
        </p:nvSpPr>
        <p:spPr>
          <a:xfrm>
            <a:off x="395536" y="332358"/>
            <a:ext cx="8352606" cy="6192986"/>
          </a:xfrm>
          <a:noFill/>
          <a:ln>
            <a:noFill/>
          </a:ln>
        </p:spPr>
        <p:txBody>
          <a:bodyPr anchor="ctr">
            <a:normAutofit/>
          </a:bodyPr>
          <a:lstStyle>
            <a:lvl1pPr marL="114300" indent="0">
              <a:buNone/>
              <a:defRPr sz="1200">
                <a:solidFill>
                  <a:schemeClr val="tx1"/>
                </a:solidFill>
              </a:defRPr>
            </a:lvl1pPr>
            <a:lvl4pPr marL="1051560" indent="0">
              <a:buNone/>
              <a:defRPr/>
            </a:lvl4pPr>
            <a:lvl5pPr marL="1325880" indent="0">
              <a:buNone/>
              <a:defRPr/>
            </a:lvl5pPr>
          </a:lstStyle>
          <a:p>
            <a:pPr lvl="0"/>
            <a:endParaRPr lang="en-US"/>
          </a:p>
        </p:txBody>
      </p:sp>
      <p:sp>
        <p:nvSpPr>
          <p:cNvPr id="5"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6"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2242046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6D579B2-925B-4676-B1C3-CBB586F680F6}"/>
              </a:ext>
            </a:extLst>
          </p:cNvPr>
          <p:cNvSpPr>
            <a:spLocks noGrp="1"/>
          </p:cNvSpPr>
          <p:nvPr>
            <p:ph type="ctrTitle"/>
          </p:nvPr>
        </p:nvSpPr>
        <p:spPr>
          <a:xfrm>
            <a:off x="1143000" y="1122363"/>
            <a:ext cx="6858000" cy="2387600"/>
          </a:xfrm>
        </p:spPr>
        <p:txBody>
          <a:bodyPr anchor="b"/>
          <a:lstStyle>
            <a:lvl1pPr algn="ctr">
              <a:defRPr sz="4500"/>
            </a:lvl1pPr>
          </a:lstStyle>
          <a:p>
            <a:r>
              <a:rPr lang="nb-NO"/>
              <a:t>Klikk for å redigere tittelstil</a:t>
            </a:r>
          </a:p>
        </p:txBody>
      </p:sp>
      <p:sp>
        <p:nvSpPr>
          <p:cNvPr id="3" name="Undertittel 2">
            <a:extLst>
              <a:ext uri="{FF2B5EF4-FFF2-40B4-BE49-F238E27FC236}">
                <a16:creationId xmlns:a16="http://schemas.microsoft.com/office/drawing/2014/main" id="{5DF87FF9-79C6-4D0F-922A-B34771B5AAE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p>
        </p:txBody>
      </p:sp>
      <p:sp>
        <p:nvSpPr>
          <p:cNvPr id="4" name="Plassholder for dato 3">
            <a:extLst>
              <a:ext uri="{FF2B5EF4-FFF2-40B4-BE49-F238E27FC236}">
                <a16:creationId xmlns:a16="http://schemas.microsoft.com/office/drawing/2014/main" id="{F9F1EC5A-6EE2-4E34-AF8B-F6809991D5C2}"/>
              </a:ext>
            </a:extLst>
          </p:cNvPr>
          <p:cNvSpPr>
            <a:spLocks noGrp="1"/>
          </p:cNvSpPr>
          <p:nvPr>
            <p:ph type="dt" sz="half" idx="10"/>
          </p:nvPr>
        </p:nvSpPr>
        <p:spPr/>
        <p:txBody>
          <a:bodyPr/>
          <a:lstStyle/>
          <a:p>
            <a:fld id="{DFD0B534-943E-4FE0-9005-46953295411F}" type="datetimeFigureOut">
              <a:rPr lang="nb-NO" smtClean="0"/>
              <a:t>28.01.2020</a:t>
            </a:fld>
            <a:endParaRPr lang="nb-NO"/>
          </a:p>
        </p:txBody>
      </p:sp>
      <p:sp>
        <p:nvSpPr>
          <p:cNvPr id="5" name="Plassholder for bunntekst 4">
            <a:extLst>
              <a:ext uri="{FF2B5EF4-FFF2-40B4-BE49-F238E27FC236}">
                <a16:creationId xmlns:a16="http://schemas.microsoft.com/office/drawing/2014/main" id="{FF255256-892D-4441-9C24-7D16E447C64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BF6E434-896E-4B46-B356-BB20AAE5813F}"/>
              </a:ext>
            </a:extLst>
          </p:cNvPr>
          <p:cNvSpPr>
            <a:spLocks noGrp="1"/>
          </p:cNvSpPr>
          <p:nvPr>
            <p:ph type="sldNum" sz="quarter" idx="12"/>
          </p:nvPr>
        </p:nvSpPr>
        <p:spPr/>
        <p:txBody>
          <a:bodyPr/>
          <a:lstStyle/>
          <a:p>
            <a:fld id="{258F9FF9-8BE6-4298-A94C-F05D0B44BE62}" type="slidenum">
              <a:rPr lang="nb-NO" smtClean="0"/>
              <a:t>‹#›</a:t>
            </a:fld>
            <a:endParaRPr lang="nb-NO"/>
          </a:p>
        </p:txBody>
      </p:sp>
    </p:spTree>
    <p:extLst>
      <p:ext uri="{BB962C8B-B14F-4D97-AF65-F5344CB8AC3E}">
        <p14:creationId xmlns:p14="http://schemas.microsoft.com/office/powerpoint/2010/main" val="421241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txBody>
          <a:bodyPr>
            <a:normAutofit/>
          </a:bodyPr>
          <a:lstStyle>
            <a:lvl1pPr>
              <a:defRPr sz="2200">
                <a:solidFill>
                  <a:schemeClr val="tx1"/>
                </a:solidFill>
                <a:latin typeface="+mn-lt"/>
                <a:cs typeface="Arial" pitchFamily="34" charset="0"/>
              </a:defRPr>
            </a:lvl1pPr>
          </a:lstStyle>
          <a:p>
            <a:endParaRPr lang="el-GR"/>
          </a:p>
        </p:txBody>
      </p:sp>
      <p:sp>
        <p:nvSpPr>
          <p:cNvPr id="5" name="Cont1"/>
          <p:cNvSpPr>
            <a:spLocks noGrp="1"/>
          </p:cNvSpPr>
          <p:nvPr>
            <p:ph sz="quarter" idx="10"/>
          </p:nvPr>
        </p:nvSpPr>
        <p:spPr>
          <a:xfrm>
            <a:off x="468313" y="908050"/>
            <a:ext cx="8207375" cy="5400675"/>
          </a:xfrm>
          <a:noFill/>
          <a:ln>
            <a:noFill/>
          </a:ln>
        </p:spPr>
        <p:txBody>
          <a:bodyPr anchor="ctr">
            <a:normAutofit/>
          </a:bodyPr>
          <a:lstStyle>
            <a:lvl1pPr marL="0" indent="0">
              <a:buNone/>
              <a:defRPr sz="1200">
                <a:solidFill>
                  <a:schemeClr val="tx1"/>
                </a:solidFill>
                <a:latin typeface="+mn-lt"/>
                <a:cs typeface="Times New Roman" pitchFamily="18" charset="0"/>
              </a:defRPr>
            </a:lvl1pPr>
            <a:lvl2pPr algn="just">
              <a:defRPr/>
            </a:lvl2pPr>
            <a:lvl3pPr algn="just">
              <a:defRPr/>
            </a:lvl3pPr>
          </a:lstStyle>
          <a:p>
            <a:pPr lvl="0"/>
            <a:r>
              <a:rPr lang="en-US"/>
              <a:t>Click to edit Master text styles</a:t>
            </a:r>
            <a:endParaRPr lang="el-G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4"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3151416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txBody>
          <a:bodyPr>
            <a:normAutofit/>
          </a:bodyPr>
          <a:lstStyle>
            <a:lvl1pPr>
              <a:defRPr sz="2200">
                <a:solidFill>
                  <a:schemeClr val="tx1"/>
                </a:solidFill>
                <a:latin typeface="+mn-lt"/>
                <a:cs typeface="Arial" pitchFamily="34" charset="0"/>
              </a:defRPr>
            </a:lvl1pPr>
          </a:lstStyle>
          <a:p>
            <a:endParaRPr lang="el-GR"/>
          </a:p>
        </p:txBody>
      </p:sp>
      <p:sp>
        <p:nvSpPr>
          <p:cNvPr id="5" name="Cont1"/>
          <p:cNvSpPr>
            <a:spLocks noGrp="1"/>
          </p:cNvSpPr>
          <p:nvPr>
            <p:ph sz="quarter" idx="10"/>
          </p:nvPr>
        </p:nvSpPr>
        <p:spPr>
          <a:xfrm>
            <a:off x="468313" y="908050"/>
            <a:ext cx="8207375" cy="5400675"/>
          </a:xfrm>
          <a:noFill/>
          <a:ln>
            <a:noFill/>
          </a:ln>
        </p:spPr>
        <p:txBody>
          <a:bodyPr anchor="ctr">
            <a:normAutofit/>
          </a:bodyPr>
          <a:lstStyle>
            <a:lvl1pPr marL="0" indent="0">
              <a:buNone/>
              <a:defRPr sz="1200">
                <a:solidFill>
                  <a:schemeClr val="tx1"/>
                </a:solidFill>
                <a:latin typeface="+mn-lt"/>
                <a:cs typeface="Times New Roman" pitchFamily="18" charset="0"/>
              </a:defRPr>
            </a:lvl1pPr>
            <a:lvl2pPr algn="just">
              <a:defRPr/>
            </a:lvl2pPr>
            <a:lvl3pPr algn="just">
              <a:defRPr/>
            </a:lvl3pPr>
          </a:lstStyle>
          <a:p>
            <a:pPr lvl="0"/>
            <a:r>
              <a:rPr lang="en-US"/>
              <a:t>Click to edit Master text styles</a:t>
            </a:r>
            <a:endParaRPr lang="el-G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7"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6632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Cont">
    <p:spTree>
      <p:nvGrpSpPr>
        <p:cNvPr id="1" name=""/>
        <p:cNvGrpSpPr/>
        <p:nvPr/>
      </p:nvGrpSpPr>
      <p:grpSpPr>
        <a:xfrm>
          <a:off x="0" y="0"/>
          <a:ext cx="0" cy="0"/>
          <a:chOff x="0" y="0"/>
          <a:chExt cx="0" cy="0"/>
        </a:xfrm>
      </p:grpSpPr>
      <p:sp>
        <p:nvSpPr>
          <p:cNvPr id="2" name="Title"/>
          <p:cNvSpPr>
            <a:spLocks noGrp="1"/>
          </p:cNvSpPr>
          <p:nvPr>
            <p:ph type="title"/>
          </p:nvPr>
        </p:nvSpPr>
        <p:spPr>
          <a:xfrm>
            <a:off x="467544" y="936000"/>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endParaRPr lang="el-GR"/>
          </a:p>
        </p:txBody>
      </p:sp>
      <p:sp>
        <p:nvSpPr>
          <p:cNvPr id="8"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6" name="Pre"/>
          <p:cNvSpPr>
            <a:spLocks noGrp="1"/>
          </p:cNvSpPr>
          <p:nvPr>
            <p:ph sz="quarter" idx="14"/>
          </p:nvPr>
        </p:nvSpPr>
        <p:spPr>
          <a:xfrm>
            <a:off x="467544" y="216000"/>
            <a:ext cx="8207375" cy="648072"/>
          </a:xfrm>
          <a:noFill/>
          <a:ln>
            <a:noFill/>
          </a:ln>
        </p:spPr>
        <p:txBody>
          <a:bodyPr anchor="ctr">
            <a:normAutofit/>
          </a:bodyPr>
          <a:lstStyle>
            <a:lvl1pPr marL="114300" indent="0">
              <a:buNone/>
              <a:defRPr sz="1200">
                <a:solidFill>
                  <a:schemeClr val="tx1"/>
                </a:solidFill>
              </a:defRPr>
            </a:lvl1pPr>
          </a:lstStyle>
          <a:p>
            <a:pPr lvl="0"/>
            <a:endParaRPr lang="el-GR"/>
          </a:p>
        </p:txBody>
      </p:sp>
      <p:sp>
        <p:nvSpPr>
          <p:cNvPr id="7" name="Cont1"/>
          <p:cNvSpPr>
            <a:spLocks noGrp="1"/>
          </p:cNvSpPr>
          <p:nvPr>
            <p:ph sz="quarter" idx="15"/>
          </p:nvPr>
        </p:nvSpPr>
        <p:spPr>
          <a:xfrm>
            <a:off x="467544" y="1556792"/>
            <a:ext cx="8207375" cy="4824536"/>
          </a:xfrm>
          <a:noFill/>
          <a:ln>
            <a:noFill/>
          </a:ln>
        </p:spPr>
        <p:txBody>
          <a:bodyPr>
            <a:normAutofit/>
          </a:bodyPr>
          <a:lstStyle>
            <a:lvl1pPr marL="114300" indent="0">
              <a:buNone/>
              <a:defRPr sz="1200"/>
            </a:lvl1pPr>
          </a:lstStyle>
          <a:p>
            <a:pPr lvl="0"/>
            <a:endParaRPr lang="el-GR"/>
          </a:p>
        </p:txBody>
      </p:sp>
      <p:sp>
        <p:nvSpPr>
          <p:cNvPr id="10" name="RepTitle"/>
          <p:cNvSpPr>
            <a:spLocks noGrp="1"/>
          </p:cNvSpPr>
          <p:nvPr>
            <p:ph sz="quarter" idx="16"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221120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endParaRPr lang="el-GR"/>
          </a:p>
        </p:txBody>
      </p:sp>
      <p:sp>
        <p:nvSpPr>
          <p:cNvPr id="9" name="Cont1"/>
          <p:cNvSpPr>
            <a:spLocks noGrp="1"/>
          </p:cNvSpPr>
          <p:nvPr>
            <p:ph sz="quarter" idx="14"/>
          </p:nvPr>
        </p:nvSpPr>
        <p:spPr>
          <a:xfrm>
            <a:off x="467544" y="836712"/>
            <a:ext cx="8207375" cy="3096344"/>
          </a:xfrm>
        </p:spPr>
        <p:txBody>
          <a:bodyPr anchor="ctr">
            <a:normAutofit/>
          </a:bodyPr>
          <a:lstStyle>
            <a:lvl1pPr marL="114300" indent="0">
              <a:buNone/>
              <a:defRPr sz="1200"/>
            </a:lvl1pPr>
          </a:lstStyle>
          <a:p>
            <a:pPr lvl="0"/>
            <a:endParaRPr lang="el-GR"/>
          </a:p>
        </p:txBody>
      </p:sp>
      <p:sp>
        <p:nvSpPr>
          <p:cNvPr id="10" name="PCont"/>
          <p:cNvSpPr>
            <a:spLocks noGrp="1"/>
          </p:cNvSpPr>
          <p:nvPr>
            <p:ph sz="quarter" idx="15"/>
          </p:nvPr>
        </p:nvSpPr>
        <p:spPr>
          <a:xfrm>
            <a:off x="467544" y="4005064"/>
            <a:ext cx="8207375" cy="2376264"/>
          </a:xfrm>
          <a:noFill/>
          <a:ln>
            <a:noFill/>
          </a:ln>
        </p:spPr>
        <p:txBody>
          <a:bodyPr anchor="ctr">
            <a:normAutofit/>
          </a:bodyPr>
          <a:lstStyle>
            <a:lvl1pPr marL="114300" indent="0">
              <a:buNone/>
              <a:defRPr sz="1200">
                <a:solidFill>
                  <a:schemeClr val="tx1"/>
                </a:solidFill>
              </a:defRPr>
            </a:lvl1pPr>
          </a:lstStyle>
          <a:p>
            <a:pPr lvl="0"/>
            <a:endParaRPr lang="el-G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8" name="RepTitle"/>
          <p:cNvSpPr>
            <a:spLocks noGrp="1"/>
          </p:cNvSpPr>
          <p:nvPr>
            <p:ph sz="quarter" idx="16"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10203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eContCont">
    <p:spTree>
      <p:nvGrpSpPr>
        <p:cNvPr id="1" name=""/>
        <p:cNvGrpSpPr/>
        <p:nvPr/>
      </p:nvGrpSpPr>
      <p:grpSpPr>
        <a:xfrm>
          <a:off x="0" y="0"/>
          <a:ext cx="0" cy="0"/>
          <a:chOff x="0" y="0"/>
          <a:chExt cx="0" cy="0"/>
        </a:xfrm>
      </p:grpSpPr>
      <p:sp>
        <p:nvSpPr>
          <p:cNvPr id="2" name="Title"/>
          <p:cNvSpPr>
            <a:spLocks noGrp="1"/>
          </p:cNvSpPr>
          <p:nvPr>
            <p:ph type="title"/>
          </p:nvPr>
        </p:nvSpPr>
        <p:spPr>
          <a:xfrm>
            <a:off x="467544" y="936000"/>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endParaRPr lang="el-GR"/>
          </a:p>
        </p:txBody>
      </p:sp>
      <p:sp>
        <p:nvSpPr>
          <p:cNvPr id="13" name="Pre"/>
          <p:cNvSpPr>
            <a:spLocks noGrp="1"/>
          </p:cNvSpPr>
          <p:nvPr>
            <p:ph sz="quarter" idx="16"/>
          </p:nvPr>
        </p:nvSpPr>
        <p:spPr>
          <a:xfrm>
            <a:off x="469081" y="216000"/>
            <a:ext cx="8207375" cy="648072"/>
          </a:xfrm>
          <a:noFill/>
          <a:ln>
            <a:noFill/>
          </a:ln>
        </p:spPr>
        <p:txBody>
          <a:bodyPr anchor="ctr">
            <a:normAutofit/>
          </a:bodyPr>
          <a:lstStyle>
            <a:lvl1pPr marL="114300" indent="0">
              <a:buNone/>
              <a:defRPr sz="1200"/>
            </a:lvl1pPr>
          </a:lstStyle>
          <a:p>
            <a:pPr lvl="0"/>
            <a:endParaRPr lang="el-GR"/>
          </a:p>
        </p:txBody>
      </p:sp>
      <p:sp>
        <p:nvSpPr>
          <p:cNvPr id="7" name="Cont1"/>
          <p:cNvSpPr>
            <a:spLocks noGrp="1"/>
          </p:cNvSpPr>
          <p:nvPr>
            <p:ph sz="quarter" idx="15"/>
          </p:nvPr>
        </p:nvSpPr>
        <p:spPr>
          <a:xfrm>
            <a:off x="467544" y="1556792"/>
            <a:ext cx="8207375" cy="3240360"/>
          </a:xfrm>
        </p:spPr>
        <p:txBody>
          <a:bodyPr>
            <a:normAutofit/>
          </a:bodyPr>
          <a:lstStyle>
            <a:lvl1pPr marL="114300" indent="0">
              <a:buNone/>
              <a:defRPr sz="1200"/>
            </a:lvl1pPr>
          </a:lstStyle>
          <a:p>
            <a:pPr lvl="0"/>
            <a:endParaRPr lang="el-GR"/>
          </a:p>
        </p:txBody>
      </p:sp>
      <p:sp>
        <p:nvSpPr>
          <p:cNvPr id="10" name="PCont"/>
          <p:cNvSpPr>
            <a:spLocks noGrp="1"/>
          </p:cNvSpPr>
          <p:nvPr>
            <p:ph sz="quarter" idx="14"/>
          </p:nvPr>
        </p:nvSpPr>
        <p:spPr>
          <a:xfrm>
            <a:off x="467544" y="4869160"/>
            <a:ext cx="8207375" cy="1512168"/>
          </a:xfrm>
          <a:noFill/>
          <a:ln>
            <a:noFill/>
          </a:ln>
        </p:spPr>
        <p:txBody>
          <a:bodyPr anchor="ctr">
            <a:normAutofit/>
          </a:bodyPr>
          <a:lstStyle>
            <a:lvl1pPr marL="114300" indent="0">
              <a:buNone/>
              <a:defRPr sz="1200">
                <a:solidFill>
                  <a:schemeClr val="tx1"/>
                </a:solidFill>
              </a:defRPr>
            </a:lvl1pPr>
          </a:lstStyle>
          <a:p>
            <a:pPr lvl="0"/>
            <a:endParaRPr lang="el-GR"/>
          </a:p>
        </p:txBody>
      </p:sp>
      <p:sp>
        <p:nvSpPr>
          <p:cNvPr id="9"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1" name="RepTitle"/>
          <p:cNvSpPr>
            <a:spLocks noGrp="1"/>
          </p:cNvSpPr>
          <p:nvPr>
            <p:ph sz="quarter" idx="17"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144213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Cont6">
    <p:spTree>
      <p:nvGrpSpPr>
        <p:cNvPr id="1" name=""/>
        <p:cNvGrpSpPr/>
        <p:nvPr/>
      </p:nvGrpSpPr>
      <p:grpSpPr>
        <a:xfrm>
          <a:off x="0" y="0"/>
          <a:ext cx="0" cy="0"/>
          <a:chOff x="0" y="0"/>
          <a:chExt cx="0" cy="0"/>
        </a:xfrm>
      </p:grpSpPr>
      <p:sp>
        <p:nvSpPr>
          <p:cNvPr id="2" name="Title"/>
          <p:cNvSpPr>
            <a:spLocks noGrp="1"/>
          </p:cNvSpPr>
          <p:nvPr>
            <p:ph type="title"/>
          </p:nvPr>
        </p:nvSpPr>
        <p:spPr>
          <a:xfrm>
            <a:off x="467544" y="864000"/>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endParaRPr lang="el-GR"/>
          </a:p>
        </p:txBody>
      </p:sp>
      <p:sp>
        <p:nvSpPr>
          <p:cNvPr id="15" name="Pre"/>
          <p:cNvSpPr>
            <a:spLocks noGrp="1"/>
          </p:cNvSpPr>
          <p:nvPr>
            <p:ph sz="quarter" idx="14" hasCustomPrompt="1"/>
          </p:nvPr>
        </p:nvSpPr>
        <p:spPr>
          <a:xfrm>
            <a:off x="467544" y="216000"/>
            <a:ext cx="8207375" cy="576064"/>
          </a:xfrm>
          <a:noFill/>
          <a:ln>
            <a:noFill/>
          </a:ln>
        </p:spPr>
        <p:txBody>
          <a:bodyPr anchor="ctr"/>
          <a:lstStyle>
            <a:lvl1pPr marL="114300" indent="0">
              <a:buNone/>
              <a:defRPr sz="1200">
                <a:solidFill>
                  <a:schemeClr val="tx1"/>
                </a:solidFill>
              </a:defRPr>
            </a:lvl1pPr>
          </a:lstStyle>
          <a:p>
            <a:pPr lvl="0"/>
            <a:r>
              <a:rPr lang="en-US"/>
              <a:t>Pre Comment</a:t>
            </a:r>
            <a:endParaRPr lang="el-GR"/>
          </a:p>
        </p:txBody>
      </p:sp>
      <p:sp>
        <p:nvSpPr>
          <p:cNvPr id="16" name="Cont1"/>
          <p:cNvSpPr>
            <a:spLocks noGrp="1"/>
          </p:cNvSpPr>
          <p:nvPr>
            <p:ph sz="quarter" idx="16"/>
          </p:nvPr>
        </p:nvSpPr>
        <p:spPr>
          <a:xfrm>
            <a:off x="395536" y="1497639"/>
            <a:ext cx="2734767" cy="2638290"/>
          </a:xfrm>
          <a:noFill/>
          <a:ln>
            <a:noFill/>
          </a:ln>
        </p:spPr>
        <p:txBody>
          <a:bodyPr anchor="ctr"/>
          <a:lstStyle>
            <a:lvl1pPr marL="114300" indent="0">
              <a:buNone/>
              <a:defRPr/>
            </a:lvl1pPr>
          </a:lstStyle>
          <a:p>
            <a:pPr lvl="0"/>
            <a:endParaRPr lang="el-GR"/>
          </a:p>
        </p:txBody>
      </p:sp>
      <p:sp>
        <p:nvSpPr>
          <p:cNvPr id="17" name="Cont2"/>
          <p:cNvSpPr>
            <a:spLocks noGrp="1"/>
          </p:cNvSpPr>
          <p:nvPr>
            <p:ph sz="quarter" idx="18"/>
          </p:nvPr>
        </p:nvSpPr>
        <p:spPr>
          <a:xfrm>
            <a:off x="3178035" y="1484784"/>
            <a:ext cx="2734767" cy="2661589"/>
          </a:xfrm>
          <a:noFill/>
          <a:ln>
            <a:noFill/>
          </a:ln>
        </p:spPr>
        <p:txBody>
          <a:bodyPr anchor="ctr"/>
          <a:lstStyle>
            <a:lvl1pPr marL="114300" indent="0">
              <a:buNone/>
              <a:defRPr/>
            </a:lvl1pPr>
          </a:lstStyle>
          <a:p>
            <a:pPr lvl="0"/>
            <a:endParaRPr lang="el-GR"/>
          </a:p>
        </p:txBody>
      </p:sp>
      <p:sp>
        <p:nvSpPr>
          <p:cNvPr id="18" name="Cont3"/>
          <p:cNvSpPr>
            <a:spLocks noGrp="1"/>
          </p:cNvSpPr>
          <p:nvPr>
            <p:ph sz="quarter" idx="19"/>
          </p:nvPr>
        </p:nvSpPr>
        <p:spPr>
          <a:xfrm>
            <a:off x="5962891" y="1481454"/>
            <a:ext cx="2734767" cy="2667626"/>
          </a:xfrm>
          <a:noFill/>
          <a:ln>
            <a:noFill/>
          </a:ln>
        </p:spPr>
        <p:txBody>
          <a:bodyPr anchor="ctr"/>
          <a:lstStyle>
            <a:lvl1pPr marL="114300" indent="0">
              <a:buNone/>
              <a:defRPr/>
            </a:lvl1pPr>
          </a:lstStyle>
          <a:p>
            <a:pPr lvl="0"/>
            <a:endParaRPr lang="el-GR"/>
          </a:p>
        </p:txBody>
      </p:sp>
      <p:sp>
        <p:nvSpPr>
          <p:cNvPr id="19" name="Cont4"/>
          <p:cNvSpPr>
            <a:spLocks noGrp="1"/>
          </p:cNvSpPr>
          <p:nvPr>
            <p:ph sz="quarter" idx="20"/>
          </p:nvPr>
        </p:nvSpPr>
        <p:spPr>
          <a:xfrm>
            <a:off x="395536" y="4149080"/>
            <a:ext cx="2734767" cy="2664296"/>
          </a:xfrm>
          <a:noFill/>
          <a:ln>
            <a:noFill/>
          </a:ln>
        </p:spPr>
        <p:txBody>
          <a:bodyPr anchor="ctr"/>
          <a:lstStyle>
            <a:lvl1pPr marL="114300" indent="0">
              <a:buNone/>
              <a:defRPr/>
            </a:lvl1pPr>
          </a:lstStyle>
          <a:p>
            <a:pPr lvl="0"/>
            <a:endParaRPr lang="el-GR"/>
          </a:p>
        </p:txBody>
      </p:sp>
      <p:sp>
        <p:nvSpPr>
          <p:cNvPr id="20" name="Cont5"/>
          <p:cNvSpPr>
            <a:spLocks noGrp="1"/>
          </p:cNvSpPr>
          <p:nvPr>
            <p:ph sz="quarter" idx="21"/>
          </p:nvPr>
        </p:nvSpPr>
        <p:spPr>
          <a:xfrm>
            <a:off x="3189201" y="4149080"/>
            <a:ext cx="2734767" cy="2664296"/>
          </a:xfrm>
          <a:noFill/>
          <a:ln>
            <a:noFill/>
          </a:ln>
        </p:spPr>
        <p:txBody>
          <a:bodyPr anchor="ctr"/>
          <a:lstStyle>
            <a:lvl1pPr marL="114300" indent="0">
              <a:buNone/>
              <a:defRPr/>
            </a:lvl1pPr>
          </a:lstStyle>
          <a:p>
            <a:pPr lvl="0"/>
            <a:endParaRPr lang="el-GR"/>
          </a:p>
        </p:txBody>
      </p:sp>
      <p:sp>
        <p:nvSpPr>
          <p:cNvPr id="21" name="Cont6"/>
          <p:cNvSpPr>
            <a:spLocks noGrp="1"/>
          </p:cNvSpPr>
          <p:nvPr>
            <p:ph sz="quarter" idx="22"/>
          </p:nvPr>
        </p:nvSpPr>
        <p:spPr>
          <a:xfrm>
            <a:off x="5963608" y="4149080"/>
            <a:ext cx="2734767" cy="2664296"/>
          </a:xfrm>
          <a:noFill/>
          <a:ln>
            <a:noFill/>
          </a:ln>
        </p:spPr>
        <p:txBody>
          <a:bodyPr anchor="ctr"/>
          <a:lstStyle>
            <a:lvl1pPr marL="114300" indent="0">
              <a:buNone/>
              <a:defRPr/>
            </a:lvl1pPr>
          </a:lstStyle>
          <a:p>
            <a:pPr lvl="0"/>
            <a:endParaRPr lang="el-GR"/>
          </a:p>
        </p:txBody>
      </p:sp>
      <p:sp>
        <p:nvSpPr>
          <p:cNvPr id="11"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3" name="RepTitle"/>
          <p:cNvSpPr>
            <a:spLocks noGrp="1"/>
          </p:cNvSpPr>
          <p:nvPr>
            <p:ph sz="quarter" idx="23"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179127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6">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endParaRPr lang="el-GR"/>
          </a:p>
        </p:txBody>
      </p:sp>
      <p:sp>
        <p:nvSpPr>
          <p:cNvPr id="15" name="Cont1"/>
          <p:cNvSpPr>
            <a:spLocks noGrp="1"/>
          </p:cNvSpPr>
          <p:nvPr>
            <p:ph sz="quarter" idx="16"/>
          </p:nvPr>
        </p:nvSpPr>
        <p:spPr>
          <a:xfrm>
            <a:off x="404345" y="852896"/>
            <a:ext cx="2734767" cy="2848645"/>
          </a:xfrm>
          <a:noFill/>
          <a:ln>
            <a:noFill/>
          </a:ln>
        </p:spPr>
        <p:txBody>
          <a:bodyPr anchor="ctr"/>
          <a:lstStyle>
            <a:lvl1pPr marL="114300" indent="0">
              <a:buNone/>
              <a:defRPr/>
            </a:lvl1pPr>
          </a:lstStyle>
          <a:p>
            <a:pPr lvl="0"/>
            <a:endParaRPr lang="el-GR"/>
          </a:p>
        </p:txBody>
      </p:sp>
      <p:sp>
        <p:nvSpPr>
          <p:cNvPr id="16" name="Cont2"/>
          <p:cNvSpPr>
            <a:spLocks noGrp="1"/>
          </p:cNvSpPr>
          <p:nvPr>
            <p:ph sz="quarter" idx="18"/>
          </p:nvPr>
        </p:nvSpPr>
        <p:spPr>
          <a:xfrm>
            <a:off x="3186844" y="840042"/>
            <a:ext cx="2734767" cy="2873802"/>
          </a:xfrm>
          <a:noFill/>
          <a:ln>
            <a:noFill/>
          </a:ln>
        </p:spPr>
        <p:txBody>
          <a:bodyPr anchor="ctr"/>
          <a:lstStyle>
            <a:lvl1pPr marL="114300" indent="0">
              <a:buNone/>
              <a:defRPr/>
            </a:lvl1pPr>
          </a:lstStyle>
          <a:p>
            <a:pPr lvl="0"/>
            <a:endParaRPr lang="el-GR"/>
          </a:p>
        </p:txBody>
      </p:sp>
      <p:sp>
        <p:nvSpPr>
          <p:cNvPr id="17" name="Cont3"/>
          <p:cNvSpPr>
            <a:spLocks noGrp="1"/>
          </p:cNvSpPr>
          <p:nvPr>
            <p:ph sz="quarter" idx="19"/>
          </p:nvPr>
        </p:nvSpPr>
        <p:spPr>
          <a:xfrm>
            <a:off x="5971700" y="836712"/>
            <a:ext cx="2734767" cy="2880320"/>
          </a:xfrm>
          <a:noFill/>
          <a:ln>
            <a:noFill/>
          </a:ln>
        </p:spPr>
        <p:txBody>
          <a:bodyPr anchor="ctr"/>
          <a:lstStyle>
            <a:lvl1pPr marL="114300" indent="0">
              <a:buNone/>
              <a:defRPr/>
            </a:lvl1pPr>
          </a:lstStyle>
          <a:p>
            <a:pPr lvl="0"/>
            <a:endParaRPr lang="el-GR"/>
          </a:p>
        </p:txBody>
      </p:sp>
      <p:sp>
        <p:nvSpPr>
          <p:cNvPr id="18" name="Cont4"/>
          <p:cNvSpPr>
            <a:spLocks noGrp="1"/>
          </p:cNvSpPr>
          <p:nvPr>
            <p:ph sz="quarter" idx="20"/>
          </p:nvPr>
        </p:nvSpPr>
        <p:spPr>
          <a:xfrm>
            <a:off x="403628" y="3717032"/>
            <a:ext cx="2734767" cy="2880320"/>
          </a:xfrm>
          <a:noFill/>
          <a:ln>
            <a:noFill/>
          </a:ln>
        </p:spPr>
        <p:txBody>
          <a:bodyPr anchor="ctr"/>
          <a:lstStyle>
            <a:lvl1pPr marL="114300" indent="0">
              <a:buNone/>
              <a:defRPr/>
            </a:lvl1pPr>
          </a:lstStyle>
          <a:p>
            <a:pPr lvl="0"/>
            <a:endParaRPr lang="el-GR"/>
          </a:p>
        </p:txBody>
      </p:sp>
      <p:sp>
        <p:nvSpPr>
          <p:cNvPr id="19" name="Cont5"/>
          <p:cNvSpPr>
            <a:spLocks noGrp="1"/>
          </p:cNvSpPr>
          <p:nvPr>
            <p:ph sz="quarter" idx="21"/>
          </p:nvPr>
        </p:nvSpPr>
        <p:spPr>
          <a:xfrm>
            <a:off x="3197293" y="3717032"/>
            <a:ext cx="2734767" cy="2880320"/>
          </a:xfrm>
          <a:noFill/>
          <a:ln>
            <a:noFill/>
          </a:ln>
        </p:spPr>
        <p:txBody>
          <a:bodyPr anchor="ctr"/>
          <a:lstStyle>
            <a:lvl1pPr marL="114300" indent="0">
              <a:buNone/>
              <a:defRPr/>
            </a:lvl1pPr>
          </a:lstStyle>
          <a:p>
            <a:pPr lvl="0"/>
            <a:endParaRPr lang="el-GR"/>
          </a:p>
        </p:txBody>
      </p:sp>
      <p:sp>
        <p:nvSpPr>
          <p:cNvPr id="20" name="Cont6"/>
          <p:cNvSpPr>
            <a:spLocks noGrp="1"/>
          </p:cNvSpPr>
          <p:nvPr>
            <p:ph sz="quarter" idx="22"/>
          </p:nvPr>
        </p:nvSpPr>
        <p:spPr>
          <a:xfrm>
            <a:off x="5971700" y="3717032"/>
            <a:ext cx="2734767" cy="2880320"/>
          </a:xfrm>
          <a:noFill/>
          <a:ln>
            <a:noFill/>
          </a:ln>
        </p:spPr>
        <p:txBody>
          <a:bodyPr anchor="ctr"/>
          <a:lstStyle>
            <a:lvl1pPr marL="114300" indent="0">
              <a:buNone/>
              <a:defRPr/>
            </a:lvl1pPr>
          </a:lstStyle>
          <a:p>
            <a:pPr lvl="0"/>
            <a:endParaRPr lang="el-GR"/>
          </a:p>
        </p:txBody>
      </p:sp>
      <p:sp>
        <p:nvSpPr>
          <p:cNvPr id="10"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2"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373590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6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endParaRPr lang="el-GR"/>
          </a:p>
        </p:txBody>
      </p:sp>
      <p:sp>
        <p:nvSpPr>
          <p:cNvPr id="15" name="Cont1"/>
          <p:cNvSpPr>
            <a:spLocks noGrp="1"/>
          </p:cNvSpPr>
          <p:nvPr>
            <p:ph sz="quarter" idx="16"/>
          </p:nvPr>
        </p:nvSpPr>
        <p:spPr>
          <a:xfrm>
            <a:off x="404345" y="780888"/>
            <a:ext cx="2734767" cy="1856023"/>
          </a:xfrm>
          <a:noFill/>
          <a:ln>
            <a:noFill/>
          </a:ln>
        </p:spPr>
        <p:txBody>
          <a:bodyPr anchor="ctr"/>
          <a:lstStyle>
            <a:lvl1pPr marL="114300" indent="0">
              <a:buNone/>
              <a:defRPr/>
            </a:lvl1pPr>
          </a:lstStyle>
          <a:p>
            <a:pPr lvl="0"/>
            <a:endParaRPr lang="el-GR"/>
          </a:p>
        </p:txBody>
      </p:sp>
      <p:sp>
        <p:nvSpPr>
          <p:cNvPr id="17" name="Cont2"/>
          <p:cNvSpPr>
            <a:spLocks noGrp="1"/>
          </p:cNvSpPr>
          <p:nvPr>
            <p:ph sz="quarter" idx="18"/>
          </p:nvPr>
        </p:nvSpPr>
        <p:spPr>
          <a:xfrm>
            <a:off x="3186844" y="768034"/>
            <a:ext cx="2734767" cy="1872414"/>
          </a:xfrm>
          <a:noFill/>
          <a:ln>
            <a:noFill/>
          </a:ln>
        </p:spPr>
        <p:txBody>
          <a:bodyPr anchor="ctr"/>
          <a:lstStyle>
            <a:lvl1pPr marL="114300" indent="0">
              <a:buNone/>
              <a:defRPr/>
            </a:lvl1pPr>
          </a:lstStyle>
          <a:p>
            <a:pPr lvl="0"/>
            <a:endParaRPr lang="el-GR"/>
          </a:p>
        </p:txBody>
      </p:sp>
      <p:sp>
        <p:nvSpPr>
          <p:cNvPr id="18" name="Cont3"/>
          <p:cNvSpPr>
            <a:spLocks noGrp="1"/>
          </p:cNvSpPr>
          <p:nvPr>
            <p:ph sz="quarter" idx="19"/>
          </p:nvPr>
        </p:nvSpPr>
        <p:spPr>
          <a:xfrm>
            <a:off x="5971700" y="764704"/>
            <a:ext cx="2734767" cy="1876661"/>
          </a:xfrm>
          <a:noFill/>
          <a:ln>
            <a:noFill/>
          </a:ln>
        </p:spPr>
        <p:txBody>
          <a:bodyPr anchor="ctr"/>
          <a:lstStyle>
            <a:lvl1pPr marL="114300" indent="0">
              <a:buNone/>
              <a:defRPr/>
            </a:lvl1pPr>
          </a:lstStyle>
          <a:p>
            <a:pPr lvl="0"/>
            <a:endParaRPr lang="el-GR"/>
          </a:p>
        </p:txBody>
      </p:sp>
      <p:sp>
        <p:nvSpPr>
          <p:cNvPr id="19" name="Cont4"/>
          <p:cNvSpPr>
            <a:spLocks noGrp="1"/>
          </p:cNvSpPr>
          <p:nvPr>
            <p:ph sz="quarter" idx="20"/>
          </p:nvPr>
        </p:nvSpPr>
        <p:spPr>
          <a:xfrm>
            <a:off x="403628" y="2636912"/>
            <a:ext cx="2734767" cy="1856024"/>
          </a:xfrm>
          <a:noFill/>
          <a:ln>
            <a:noFill/>
          </a:ln>
        </p:spPr>
        <p:txBody>
          <a:bodyPr anchor="ctr"/>
          <a:lstStyle>
            <a:lvl1pPr marL="114300" indent="0">
              <a:buNone/>
              <a:defRPr/>
            </a:lvl1pPr>
          </a:lstStyle>
          <a:p>
            <a:pPr lvl="0"/>
            <a:endParaRPr lang="el-GR"/>
          </a:p>
        </p:txBody>
      </p:sp>
      <p:sp>
        <p:nvSpPr>
          <p:cNvPr id="20" name="Cont5"/>
          <p:cNvSpPr>
            <a:spLocks noGrp="1"/>
          </p:cNvSpPr>
          <p:nvPr>
            <p:ph sz="quarter" idx="21"/>
          </p:nvPr>
        </p:nvSpPr>
        <p:spPr>
          <a:xfrm>
            <a:off x="3197293" y="2636912"/>
            <a:ext cx="2734767" cy="1856024"/>
          </a:xfrm>
          <a:noFill/>
          <a:ln>
            <a:noFill/>
          </a:ln>
        </p:spPr>
        <p:txBody>
          <a:bodyPr anchor="ctr"/>
          <a:lstStyle>
            <a:lvl1pPr marL="114300" indent="0">
              <a:buNone/>
              <a:defRPr/>
            </a:lvl1pPr>
          </a:lstStyle>
          <a:p>
            <a:pPr lvl="0"/>
            <a:endParaRPr lang="el-GR"/>
          </a:p>
        </p:txBody>
      </p:sp>
      <p:sp>
        <p:nvSpPr>
          <p:cNvPr id="21" name="Cont6"/>
          <p:cNvSpPr>
            <a:spLocks noGrp="1"/>
          </p:cNvSpPr>
          <p:nvPr>
            <p:ph sz="quarter" idx="22"/>
          </p:nvPr>
        </p:nvSpPr>
        <p:spPr>
          <a:xfrm>
            <a:off x="5971700" y="2636912"/>
            <a:ext cx="2734767" cy="1856024"/>
          </a:xfrm>
          <a:noFill/>
          <a:ln>
            <a:noFill/>
          </a:ln>
        </p:spPr>
        <p:txBody>
          <a:bodyPr anchor="ctr"/>
          <a:lstStyle>
            <a:lvl1pPr marL="114300" indent="0">
              <a:buNone/>
              <a:defRPr/>
            </a:lvl1pPr>
          </a:lstStyle>
          <a:p>
            <a:pPr lvl="0"/>
            <a:endParaRPr lang="el-GR"/>
          </a:p>
        </p:txBody>
      </p:sp>
      <p:sp>
        <p:nvSpPr>
          <p:cNvPr id="22" name="PCont"/>
          <p:cNvSpPr>
            <a:spLocks noGrp="1"/>
          </p:cNvSpPr>
          <p:nvPr>
            <p:ph sz="quarter" idx="17"/>
          </p:nvPr>
        </p:nvSpPr>
        <p:spPr>
          <a:xfrm>
            <a:off x="467544" y="4581128"/>
            <a:ext cx="8207375" cy="2232248"/>
          </a:xfrm>
          <a:noFill/>
          <a:ln>
            <a:noFill/>
          </a:ln>
        </p:spPr>
        <p:txBody>
          <a:bodyPr anchor="ctr">
            <a:normAutofit/>
          </a:bodyPr>
          <a:lstStyle>
            <a:lvl1pPr marL="114300" indent="0">
              <a:buNone/>
              <a:defRPr sz="1200"/>
            </a:lvl1pPr>
          </a:lstStyle>
          <a:p>
            <a:pPr lvl="0"/>
            <a:endParaRPr lang="el-GR"/>
          </a:p>
        </p:txBody>
      </p:sp>
      <p:sp>
        <p:nvSpPr>
          <p:cNvPr id="11"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lstStyle>
            <a:lvl1pPr marL="0" indent="0" algn="ctr">
              <a:buNone/>
              <a:defRPr sz="18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3"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Tree>
    <p:extLst>
      <p:ext uri="{BB962C8B-B14F-4D97-AF65-F5344CB8AC3E}">
        <p14:creationId xmlns:p14="http://schemas.microsoft.com/office/powerpoint/2010/main" val="55147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t>1/28/2020</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2" r:id="rId2"/>
    <p:sldLayoutId id="2147483661" r:id="rId3"/>
    <p:sldLayoutId id="2147483662" r:id="rId4"/>
    <p:sldLayoutId id="2147483686" r:id="rId5"/>
    <p:sldLayoutId id="2147483668" r:id="rId6"/>
    <p:sldLayoutId id="2147483692" r:id="rId7"/>
    <p:sldLayoutId id="2147483691" r:id="rId8"/>
    <p:sldLayoutId id="2147483689" r:id="rId9"/>
    <p:sldLayoutId id="2147483687" r:id="rId10"/>
    <p:sldLayoutId id="2147483657" r:id="rId11"/>
    <p:sldLayoutId id="2147483693"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6B7D7A-4C81-4EA2-9C04-796D3B68EB31}"/>
              </a:ext>
            </a:extLst>
          </p:cNvPr>
          <p:cNvSpPr>
            <a:spLocks noGrp="1"/>
          </p:cNvSpPr>
          <p:nvPr>
            <p:ph type="ctrTitle"/>
          </p:nvPr>
        </p:nvSpPr>
        <p:spPr>
          <a:xfrm>
            <a:off x="1143000" y="908721"/>
            <a:ext cx="6858000" cy="2088231"/>
          </a:xfrm>
        </p:spPr>
        <p:txBody>
          <a:bodyPr/>
          <a:lstStyle/>
          <a:p>
            <a:r>
              <a:rPr lang="nb-NO" dirty="0"/>
              <a:t>Medlemsundersøkelse 2020</a:t>
            </a:r>
          </a:p>
        </p:txBody>
      </p:sp>
      <p:sp>
        <p:nvSpPr>
          <p:cNvPr id="3" name="Undertittel 2">
            <a:extLst>
              <a:ext uri="{FF2B5EF4-FFF2-40B4-BE49-F238E27FC236}">
                <a16:creationId xmlns:a16="http://schemas.microsoft.com/office/drawing/2014/main" id="{B07C7B4E-AC4B-4DDA-9B51-ABF0B3AB5775}"/>
              </a:ext>
            </a:extLst>
          </p:cNvPr>
          <p:cNvSpPr>
            <a:spLocks noGrp="1"/>
          </p:cNvSpPr>
          <p:nvPr>
            <p:ph type="subTitle" idx="1"/>
          </p:nvPr>
        </p:nvSpPr>
        <p:spPr>
          <a:xfrm>
            <a:off x="1143000" y="3284984"/>
            <a:ext cx="6858000" cy="1972816"/>
          </a:xfrm>
        </p:spPr>
        <p:txBody>
          <a:bodyPr>
            <a:normAutofit/>
          </a:bodyPr>
          <a:lstStyle/>
          <a:p>
            <a:pPr marL="257175" indent="-257175" algn="l">
              <a:buFont typeface="Arial" panose="020B0604020202020204" pitchFamily="34" charset="0"/>
              <a:buChar char="•"/>
            </a:pPr>
            <a:r>
              <a:rPr lang="nb-NO" dirty="0"/>
              <a:t>Utført via questback i perioden 17.-27. januar 2020.</a:t>
            </a:r>
          </a:p>
          <a:p>
            <a:pPr marL="257175" indent="-257175" algn="l">
              <a:buFont typeface="Arial" panose="020B0604020202020204" pitchFamily="34" charset="0"/>
              <a:buChar char="•"/>
            </a:pPr>
            <a:r>
              <a:rPr lang="nb-NO" dirty="0"/>
              <a:t>Undersøkelsen er gått ut til 1.103 enkeltstående barnehager med PBL-medlemskap.</a:t>
            </a:r>
          </a:p>
          <a:p>
            <a:pPr marL="257175" indent="-257175" algn="l">
              <a:buFont typeface="Arial" panose="020B0604020202020204" pitchFamily="34" charset="0"/>
              <a:buChar char="•"/>
            </a:pPr>
            <a:r>
              <a:rPr lang="nb-NO" dirty="0"/>
              <a:t>649 av barnehagene har svart på undersøkelsen</a:t>
            </a:r>
          </a:p>
          <a:p>
            <a:pPr marL="257175" indent="-257175" algn="l">
              <a:buFont typeface="Arial" panose="020B0604020202020204" pitchFamily="34" charset="0"/>
              <a:buChar char="•"/>
            </a:pPr>
            <a:r>
              <a:rPr lang="nb-NO" dirty="0"/>
              <a:t>Alle fritekstsvar er i denne presentasjonen tatt ut av undersøkelsen. Dette for å ivareta deltakernes anonymitet.</a:t>
            </a:r>
          </a:p>
          <a:p>
            <a:pPr marL="257175" indent="-257175" algn="l">
              <a:buFont typeface="Arial" panose="020B0604020202020204" pitchFamily="34" charset="0"/>
              <a:buChar char="•"/>
            </a:pPr>
            <a:endParaRPr lang="nb-NO" dirty="0"/>
          </a:p>
          <a:p>
            <a:pPr algn="l"/>
            <a:endParaRPr lang="nb-NO" dirty="0"/>
          </a:p>
        </p:txBody>
      </p:sp>
    </p:spTree>
    <p:extLst>
      <p:ext uri="{BB962C8B-B14F-4D97-AF65-F5344CB8AC3E}">
        <p14:creationId xmlns:p14="http://schemas.microsoft.com/office/powerpoint/2010/main" val="303152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6. Har barnehagen i 2019 mottatt midler fra den statlige, øremerkede overgangsordningen for små private barnehager?</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6. Har barnehagen i 2019 mottatt midler fra den statlige, øremerkede overgangsordningen for små private barnehager?</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Ja</a:t>
                      </a:r>
                    </a:p>
                  </a:txBody>
                  <a:tcPr>
                    <a:lnL w="0"/>
                    <a:lnR w="0"/>
                    <a:lnT w="12700">
                      <a:solidFill>
                        <a:srgbClr val="B4B4B4"/>
                      </a:solidFill>
                    </a:lnT>
                    <a:lnB w="0"/>
                  </a:tcPr>
                </a:tc>
                <a:tc>
                  <a:txBody>
                    <a:bodyPr/>
                    <a:lstStyle/>
                    <a:p>
                      <a:pPr>
                        <a:defRPr sz="1000"/>
                      </a:pPr>
                      <a:r>
                        <a:t>18,6%</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Nei</a:t>
                      </a:r>
                    </a:p>
                  </a:txBody>
                  <a:tcPr>
                    <a:lnL w="0"/>
                    <a:lnR w="0"/>
                    <a:lnT w="0"/>
                    <a:lnB w="0"/>
                  </a:tcPr>
                </a:tc>
                <a:tc>
                  <a:txBody>
                    <a:bodyPr/>
                    <a:lstStyle/>
                    <a:p>
                      <a:pPr>
                        <a:defRPr sz="1000"/>
                      </a:pPr>
                      <a:r>
                        <a:t>75,8%</a:t>
                      </a:r>
                    </a:p>
                  </a:txBody>
                  <a:tcPr>
                    <a:lnL w="0"/>
                    <a:lnR w="0"/>
                    <a:lnT w="0"/>
                    <a:lnB w="0"/>
                  </a:tcPr>
                </a:tc>
                <a:extLst>
                  <a:ext uri="{0D108BD9-81ED-4DB2-BD59-A6C34878D82A}">
                    <a16:rowId xmlns:a16="http://schemas.microsoft.com/office/drawing/2014/main" val="10002"/>
                  </a:ext>
                </a:extLst>
              </a:tr>
              <a:tr h="0">
                <a:tc>
                  <a:txBody>
                    <a:bodyPr/>
                    <a:lstStyle/>
                    <a:p>
                      <a:pPr>
                        <a:defRPr sz="1000"/>
                      </a:pPr>
                      <a:r>
                        <a:t>Vet ikke</a:t>
                      </a:r>
                    </a:p>
                  </a:txBody>
                  <a:tcPr>
                    <a:lnL w="0"/>
                    <a:lnR w="0"/>
                    <a:lnT w="0"/>
                    <a:lnB w="12700">
                      <a:solidFill>
                        <a:srgbClr val="B4B4B4"/>
                      </a:solidFill>
                    </a:lnB>
                  </a:tcPr>
                </a:tc>
                <a:tc>
                  <a:txBody>
                    <a:bodyPr/>
                    <a:lstStyle/>
                    <a:p>
                      <a:pPr>
                        <a:defRPr sz="1000"/>
                      </a:pPr>
                      <a:r>
                        <a:t>5,5%</a:t>
                      </a:r>
                    </a:p>
                  </a:txBody>
                  <a:tcPr>
                    <a:lnL w="0"/>
                    <a:lnR w="0"/>
                    <a:lnT w="0"/>
                    <a:lnB w="12700">
                      <a:solidFill>
                        <a:srgbClr val="B4B4B4"/>
                      </a:solidFill>
                    </a:lnB>
                  </a:tcPr>
                </a:tc>
                <a:extLst>
                  <a:ext uri="{0D108BD9-81ED-4DB2-BD59-A6C34878D82A}">
                    <a16:rowId xmlns:a16="http://schemas.microsoft.com/office/drawing/2014/main" val="10003"/>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7. Vurder konsekvensene av ny nasjonal bemanningsnorm. Er det grunnlag for videre drift av barnehagen etter innføringen av bemanningsnormen og gitt dagens tilskuddsnivå?</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7. Vurder konsekvensene av ny nasjonal bemanningsnorm. Er det grunnlag for videre drift av barnehagen etter innføringen av bemanningsnormen og gitt dagens tilskuddsnivå?</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Ja</a:t>
                      </a:r>
                    </a:p>
                  </a:txBody>
                  <a:tcPr>
                    <a:lnL w="0"/>
                    <a:lnR w="0"/>
                    <a:lnT w="12700">
                      <a:solidFill>
                        <a:srgbClr val="B4B4B4"/>
                      </a:solidFill>
                    </a:lnT>
                    <a:lnB w="0"/>
                  </a:tcPr>
                </a:tc>
                <a:tc>
                  <a:txBody>
                    <a:bodyPr/>
                    <a:lstStyle/>
                    <a:p>
                      <a:pPr>
                        <a:defRPr sz="1000"/>
                      </a:pPr>
                      <a:r>
                        <a:t>48,1%</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Nei</a:t>
                      </a:r>
                    </a:p>
                  </a:txBody>
                  <a:tcPr>
                    <a:lnL w="0"/>
                    <a:lnR w="0"/>
                    <a:lnT w="0"/>
                    <a:lnB w="0"/>
                  </a:tcPr>
                </a:tc>
                <a:tc>
                  <a:txBody>
                    <a:bodyPr/>
                    <a:lstStyle/>
                    <a:p>
                      <a:pPr>
                        <a:defRPr sz="1000"/>
                      </a:pPr>
                      <a:r>
                        <a:t>16,2%</a:t>
                      </a:r>
                    </a:p>
                  </a:txBody>
                  <a:tcPr>
                    <a:lnL w="0"/>
                    <a:lnR w="0"/>
                    <a:lnT w="0"/>
                    <a:lnB w="0"/>
                  </a:tcPr>
                </a:tc>
                <a:extLst>
                  <a:ext uri="{0D108BD9-81ED-4DB2-BD59-A6C34878D82A}">
                    <a16:rowId xmlns:a16="http://schemas.microsoft.com/office/drawing/2014/main" val="10002"/>
                  </a:ext>
                </a:extLst>
              </a:tr>
              <a:tr h="0">
                <a:tc>
                  <a:txBody>
                    <a:bodyPr/>
                    <a:lstStyle/>
                    <a:p>
                      <a:pPr>
                        <a:defRPr sz="1000"/>
                      </a:pPr>
                      <a:r>
                        <a:t>Vet ikke</a:t>
                      </a:r>
                    </a:p>
                  </a:txBody>
                  <a:tcPr>
                    <a:lnL w="0"/>
                    <a:lnR w="0"/>
                    <a:lnT w="0"/>
                    <a:lnB w="12700">
                      <a:solidFill>
                        <a:srgbClr val="B4B4B4"/>
                      </a:solidFill>
                    </a:lnB>
                  </a:tcPr>
                </a:tc>
                <a:tc>
                  <a:txBody>
                    <a:bodyPr/>
                    <a:lstStyle/>
                    <a:p>
                      <a:pPr>
                        <a:defRPr sz="1000"/>
                      </a:pPr>
                      <a:r>
                        <a:t>35,7%</a:t>
                      </a:r>
                    </a:p>
                  </a:txBody>
                  <a:tcPr>
                    <a:lnL w="0"/>
                    <a:lnR w="0"/>
                    <a:lnT w="0"/>
                    <a:lnB w="12700">
                      <a:solidFill>
                        <a:srgbClr val="B4B4B4"/>
                      </a:solidFill>
                    </a:lnB>
                  </a:tcPr>
                </a:tc>
                <a:extLst>
                  <a:ext uri="{0D108BD9-81ED-4DB2-BD59-A6C34878D82A}">
                    <a16:rowId xmlns:a16="http://schemas.microsoft.com/office/drawing/2014/main" val="10003"/>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9. Hva planlegger barnehagen å gjøre? </a:t>
            </a:r>
          </a:p>
        </p:txBody>
      </p:sp>
      <p:sp>
        <p:nvSpPr>
          <p:cNvPr id="4" name="Pre"/>
          <p:cNvSpPr>
            <a:spLocks noGrp="1"/>
          </p:cNvSpPr>
          <p:nvPr>
            <p:ph sz="quarter" idx="14"/>
          </p:nvPr>
        </p:nvSpPr>
        <p:spPr/>
        <p:txBody>
          <a:bodyPr>
            <a:normAutofit lnSpcReduction="10000"/>
          </a:bodyPr>
          <a:lstStyle/>
          <a:p>
            <a:r>
              <a:rPr lang="en-US"/>
              <a:t>
   Du har svart at det ikke er grunnlag for videre drift av barnehagen etter innføring av nye normer og gitt dagens system for finansiering. </a:t>
            </a:r>
          </a:p>
        </p:txBody>
      </p:sp>
      <p:sp>
        <p:nvSpPr>
          <p:cNvPr id="6" name="RepTitle"/>
          <p:cNvSpPr>
            <a:spLocks noGrp="1"/>
          </p:cNvSpPr>
          <p:nvPr>
            <p:ph sz="quarter" idx="16" hasCustomPrompt="1"/>
          </p:nvPr>
        </p:nvSpPr>
        <p:spPr/>
        <p:txBody>
          <a:bodyPr/>
          <a:lstStyle/>
          <a:p>
            <a:r>
              <a:rPr lang="en-US"/>
              <a:t>Undersøkelse om økonomiske rammevilkår for private barnehager</a:t>
            </a:r>
          </a:p>
        </p:txBody>
      </p:sp>
      <p:graphicFrame>
        <p:nvGraphicFramePr>
          <p:cNvPr id="7" name="ChartObject"/>
          <p:cNvGraphicFramePr>
            <a:graphicFrameLocks noGrp="1"/>
          </p:cNvGraphicFramePr>
          <p:nvPr>
            <p:ph sz="quarter" idx="15"/>
          </p:nvPr>
        </p:nvGraphicFramePr>
        <p:xfrm>
          <a:off x="467544" y="1556792"/>
          <a:ext cx="8207375"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9. Hva planlegger barnehagen å gjøre?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Avvikle driften</a:t>
                      </a:r>
                    </a:p>
                  </a:txBody>
                  <a:tcPr>
                    <a:lnL w="0"/>
                    <a:lnR w="0"/>
                    <a:lnT w="12700">
                      <a:solidFill>
                        <a:srgbClr val="B4B4B4"/>
                      </a:solidFill>
                    </a:lnT>
                    <a:lnB w="0"/>
                  </a:tcPr>
                </a:tc>
                <a:tc>
                  <a:txBody>
                    <a:bodyPr/>
                    <a:lstStyle/>
                    <a:p>
                      <a:pPr>
                        <a:defRPr sz="1000"/>
                      </a:pPr>
                      <a:r>
                        <a:t>6,7%</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Selge barnehagen</a:t>
                      </a:r>
                    </a:p>
                  </a:txBody>
                  <a:tcPr>
                    <a:lnL w="0"/>
                    <a:lnR w="0"/>
                    <a:lnT w="0"/>
                    <a:lnB w="0"/>
                  </a:tcPr>
                </a:tc>
                <a:tc>
                  <a:txBody>
                    <a:bodyPr/>
                    <a:lstStyle/>
                    <a:p>
                      <a:pPr>
                        <a:defRPr sz="1000"/>
                      </a:pPr>
                      <a:r>
                        <a:t>7,6%</a:t>
                      </a:r>
                    </a:p>
                  </a:txBody>
                  <a:tcPr>
                    <a:lnL w="0"/>
                    <a:lnR w="0"/>
                    <a:lnT w="0"/>
                    <a:lnB w="0"/>
                  </a:tcPr>
                </a:tc>
                <a:extLst>
                  <a:ext uri="{0D108BD9-81ED-4DB2-BD59-A6C34878D82A}">
                    <a16:rowId xmlns:a16="http://schemas.microsoft.com/office/drawing/2014/main" val="10002"/>
                  </a:ext>
                </a:extLst>
              </a:tr>
              <a:tr h="0">
                <a:tc>
                  <a:txBody>
                    <a:bodyPr/>
                    <a:lstStyle/>
                    <a:p>
                      <a:pPr>
                        <a:defRPr sz="1000"/>
                      </a:pPr>
                      <a:r>
                        <a:t>Vet ikke</a:t>
                      </a:r>
                    </a:p>
                  </a:txBody>
                  <a:tcPr>
                    <a:lnL w="0"/>
                    <a:lnR w="0"/>
                    <a:lnT w="0"/>
                    <a:lnB w="0"/>
                  </a:tcPr>
                </a:tc>
                <a:tc>
                  <a:txBody>
                    <a:bodyPr/>
                    <a:lstStyle/>
                    <a:p>
                      <a:pPr>
                        <a:defRPr sz="1000"/>
                      </a:pPr>
                      <a:r>
                        <a:t>47,6%</a:t>
                      </a:r>
                    </a:p>
                  </a:txBody>
                  <a:tcPr>
                    <a:lnL w="0"/>
                    <a:lnR w="0"/>
                    <a:lnT w="0"/>
                    <a:lnB w="0"/>
                  </a:tcPr>
                </a:tc>
                <a:extLst>
                  <a:ext uri="{0D108BD9-81ED-4DB2-BD59-A6C34878D82A}">
                    <a16:rowId xmlns:a16="http://schemas.microsoft.com/office/drawing/2014/main" val="10003"/>
                  </a:ext>
                </a:extLst>
              </a:tr>
              <a:tr h="0">
                <a:tc>
                  <a:txBody>
                    <a:bodyPr/>
                    <a:lstStyle/>
                    <a:p>
                      <a:pPr>
                        <a:defRPr sz="1000"/>
                      </a:pPr>
                      <a:r>
                        <a:t>Annet, spesifiser her:</a:t>
                      </a:r>
                    </a:p>
                  </a:txBody>
                  <a:tcPr>
                    <a:lnL w="0"/>
                    <a:lnR w="0"/>
                    <a:lnT w="0"/>
                    <a:lnB w="12700">
                      <a:solidFill>
                        <a:srgbClr val="B4B4B4"/>
                      </a:solidFill>
                    </a:lnB>
                  </a:tcPr>
                </a:tc>
                <a:tc>
                  <a:txBody>
                    <a:bodyPr/>
                    <a:lstStyle/>
                    <a:p>
                      <a:pPr>
                        <a:defRPr sz="1000"/>
                      </a:pPr>
                      <a:r>
                        <a:t>38,1%</a:t>
                      </a:r>
                    </a:p>
                  </a:txBody>
                  <a:tcPr>
                    <a:lnL w="0"/>
                    <a:lnR w="0"/>
                    <a:lnT w="0"/>
                    <a:lnB w="12700">
                      <a:solidFill>
                        <a:srgbClr val="B4B4B4"/>
                      </a:solidFill>
                    </a:lnB>
                  </a:tcPr>
                </a:tc>
                <a:extLst>
                  <a:ext uri="{0D108BD9-81ED-4DB2-BD59-A6C34878D82A}">
                    <a16:rowId xmlns:a16="http://schemas.microsoft.com/office/drawing/2014/main" val="10004"/>
                  </a:ext>
                </a:extLst>
              </a:tr>
              <a:tr h="0">
                <a:tc>
                  <a:txBody>
                    <a:bodyPr/>
                    <a:lstStyle/>
                    <a:p>
                      <a:pPr>
                        <a:defRPr sz="1000"/>
                      </a:pPr>
                      <a:r>
                        <a:rPr b="1"/>
                        <a:t>N</a:t>
                      </a:r>
                    </a:p>
                  </a:txBody>
                  <a:tcPr>
                    <a:lnL w="0"/>
                    <a:lnR w="0"/>
                    <a:lnT w="12700">
                      <a:solidFill>
                        <a:srgbClr val="B4B4B4"/>
                      </a:solidFill>
                    </a:lnT>
                    <a:lnB w="0"/>
                  </a:tcPr>
                </a:tc>
                <a:tc>
                  <a:txBody>
                    <a:bodyPr/>
                    <a:lstStyle/>
                    <a:p>
                      <a:pPr>
                        <a:defRPr sz="1000"/>
                      </a:pPr>
                      <a:r>
                        <a:t>105</a:t>
                      </a:r>
                    </a:p>
                  </a:txBody>
                  <a:tcPr>
                    <a:lnL w="0"/>
                    <a:lnR w="0"/>
                    <a:lnT w="12700">
                      <a:solidFill>
                        <a:srgbClr val="B4B4B4"/>
                      </a:solidFill>
                    </a:lnT>
                    <a:lnB w="0"/>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10. Hvordan finansierer barnehagen innfrielse av bemanningsnormen? (Flere svar mulig)</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10. Hvordan finansierer barnehagen innfrielse av bemanningsnormen? (Flere svar mulig)</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283464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Får bemanningsnorm finansiert via ordinært tilskudd</a:t>
                      </a:r>
                    </a:p>
                  </a:txBody>
                  <a:tcPr>
                    <a:lnL w="0"/>
                    <a:lnR w="0"/>
                    <a:lnT w="12700">
                      <a:solidFill>
                        <a:srgbClr val="B4B4B4"/>
                      </a:solidFill>
                    </a:lnT>
                    <a:lnB w="0"/>
                  </a:tcPr>
                </a:tc>
                <a:tc>
                  <a:txBody>
                    <a:bodyPr/>
                    <a:lstStyle/>
                    <a:p>
                      <a:pPr>
                        <a:defRPr sz="1000"/>
                      </a:pPr>
                      <a:r>
                        <a:t>38,5%</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Har fått øremerkede midler (ekstraordinær tildeling til små private barnehager)</a:t>
                      </a:r>
                    </a:p>
                  </a:txBody>
                  <a:tcPr>
                    <a:lnL w="0"/>
                    <a:lnR w="0"/>
                    <a:lnT w="0"/>
                    <a:lnB w="0"/>
                  </a:tcPr>
                </a:tc>
                <a:tc>
                  <a:txBody>
                    <a:bodyPr/>
                    <a:lstStyle/>
                    <a:p>
                      <a:pPr>
                        <a:defRPr sz="1000"/>
                      </a:pPr>
                      <a:r>
                        <a:t>12,6%</a:t>
                      </a:r>
                    </a:p>
                  </a:txBody>
                  <a:tcPr>
                    <a:lnL w="0"/>
                    <a:lnR w="0"/>
                    <a:lnT w="0"/>
                    <a:lnB w="0"/>
                  </a:tcPr>
                </a:tc>
                <a:extLst>
                  <a:ext uri="{0D108BD9-81ED-4DB2-BD59-A6C34878D82A}">
                    <a16:rowId xmlns:a16="http://schemas.microsoft.com/office/drawing/2014/main" val="10002"/>
                  </a:ext>
                </a:extLst>
              </a:tr>
              <a:tr h="0">
                <a:tc>
                  <a:txBody>
                    <a:bodyPr/>
                    <a:lstStyle/>
                    <a:p>
                      <a:pPr>
                        <a:defRPr sz="1000"/>
                      </a:pPr>
                      <a:r>
                        <a:t>Kutt i kompetanseheving</a:t>
                      </a:r>
                    </a:p>
                  </a:txBody>
                  <a:tcPr>
                    <a:lnL w="0"/>
                    <a:lnR w="0"/>
                    <a:lnT w="0"/>
                    <a:lnB w="0"/>
                  </a:tcPr>
                </a:tc>
                <a:tc>
                  <a:txBody>
                    <a:bodyPr/>
                    <a:lstStyle/>
                    <a:p>
                      <a:pPr>
                        <a:defRPr sz="1000"/>
                      </a:pPr>
                      <a:r>
                        <a:t>42,5%</a:t>
                      </a:r>
                    </a:p>
                  </a:txBody>
                  <a:tcPr>
                    <a:lnL w="0"/>
                    <a:lnR w="0"/>
                    <a:lnT w="0"/>
                    <a:lnB w="0"/>
                  </a:tcPr>
                </a:tc>
                <a:extLst>
                  <a:ext uri="{0D108BD9-81ED-4DB2-BD59-A6C34878D82A}">
                    <a16:rowId xmlns:a16="http://schemas.microsoft.com/office/drawing/2014/main" val="10003"/>
                  </a:ext>
                </a:extLst>
              </a:tr>
              <a:tr h="0">
                <a:tc>
                  <a:txBody>
                    <a:bodyPr/>
                    <a:lstStyle/>
                    <a:p>
                      <a:pPr>
                        <a:defRPr sz="1000"/>
                      </a:pPr>
                      <a:r>
                        <a:t>Kutt i vedlikehold</a:t>
                      </a:r>
                    </a:p>
                  </a:txBody>
                  <a:tcPr>
                    <a:lnL w="0"/>
                    <a:lnR w="0"/>
                    <a:lnT w="0"/>
                    <a:lnB w="0"/>
                  </a:tcPr>
                </a:tc>
                <a:tc>
                  <a:txBody>
                    <a:bodyPr/>
                    <a:lstStyle/>
                    <a:p>
                      <a:pPr>
                        <a:defRPr sz="1000"/>
                      </a:pPr>
                      <a:r>
                        <a:t>43,4%</a:t>
                      </a:r>
                    </a:p>
                  </a:txBody>
                  <a:tcPr>
                    <a:lnL w="0"/>
                    <a:lnR w="0"/>
                    <a:lnT w="0"/>
                    <a:lnB w="0"/>
                  </a:tcPr>
                </a:tc>
                <a:extLst>
                  <a:ext uri="{0D108BD9-81ED-4DB2-BD59-A6C34878D82A}">
                    <a16:rowId xmlns:a16="http://schemas.microsoft.com/office/drawing/2014/main" val="10004"/>
                  </a:ext>
                </a:extLst>
              </a:tr>
              <a:tr h="0">
                <a:tc>
                  <a:txBody>
                    <a:bodyPr/>
                    <a:lstStyle/>
                    <a:p>
                      <a:pPr>
                        <a:defRPr sz="1000"/>
                      </a:pPr>
                      <a:r>
                        <a:t>Kutt i leker og utstyr</a:t>
                      </a:r>
                    </a:p>
                  </a:txBody>
                  <a:tcPr>
                    <a:lnL w="0"/>
                    <a:lnR w="0"/>
                    <a:lnT w="0"/>
                    <a:lnB w="0"/>
                  </a:tcPr>
                </a:tc>
                <a:tc>
                  <a:txBody>
                    <a:bodyPr/>
                    <a:lstStyle/>
                    <a:p>
                      <a:pPr>
                        <a:defRPr sz="1000"/>
                      </a:pPr>
                      <a:r>
                        <a:t>49,4%</a:t>
                      </a:r>
                    </a:p>
                  </a:txBody>
                  <a:tcPr>
                    <a:lnL w="0"/>
                    <a:lnR w="0"/>
                    <a:lnT w="0"/>
                    <a:lnB w="0"/>
                  </a:tcPr>
                </a:tc>
                <a:extLst>
                  <a:ext uri="{0D108BD9-81ED-4DB2-BD59-A6C34878D82A}">
                    <a16:rowId xmlns:a16="http://schemas.microsoft.com/office/drawing/2014/main" val="10005"/>
                  </a:ext>
                </a:extLst>
              </a:tr>
              <a:tr h="0">
                <a:tc>
                  <a:txBody>
                    <a:bodyPr/>
                    <a:lstStyle/>
                    <a:p>
                      <a:pPr>
                        <a:defRPr sz="1000"/>
                      </a:pPr>
                      <a:r>
                        <a:t>Tar av oppsparte midler</a:t>
                      </a:r>
                    </a:p>
                  </a:txBody>
                  <a:tcPr>
                    <a:lnL w="0"/>
                    <a:lnR w="0"/>
                    <a:lnT w="0"/>
                    <a:lnB w="0"/>
                  </a:tcPr>
                </a:tc>
                <a:tc>
                  <a:txBody>
                    <a:bodyPr/>
                    <a:lstStyle/>
                    <a:p>
                      <a:pPr>
                        <a:defRPr sz="1000"/>
                      </a:pPr>
                      <a:r>
                        <a:t>52,7%</a:t>
                      </a:r>
                    </a:p>
                  </a:txBody>
                  <a:tcPr>
                    <a:lnL w="0"/>
                    <a:lnR w="0"/>
                    <a:lnT w="0"/>
                    <a:lnB w="0"/>
                  </a:tcPr>
                </a:tc>
                <a:extLst>
                  <a:ext uri="{0D108BD9-81ED-4DB2-BD59-A6C34878D82A}">
                    <a16:rowId xmlns:a16="http://schemas.microsoft.com/office/drawing/2014/main" val="10006"/>
                  </a:ext>
                </a:extLst>
              </a:tr>
              <a:tr h="0">
                <a:tc>
                  <a:txBody>
                    <a:bodyPr/>
                    <a:lstStyle/>
                    <a:p>
                      <a:pPr>
                        <a:defRPr sz="1000"/>
                      </a:pPr>
                      <a:r>
                        <a:t>Budsjetterer med underskudd</a:t>
                      </a:r>
                    </a:p>
                  </a:txBody>
                  <a:tcPr>
                    <a:lnL w="0"/>
                    <a:lnR w="0"/>
                    <a:lnT w="0"/>
                    <a:lnB w="0"/>
                  </a:tcPr>
                </a:tc>
                <a:tc>
                  <a:txBody>
                    <a:bodyPr/>
                    <a:lstStyle/>
                    <a:p>
                      <a:pPr>
                        <a:defRPr sz="1000"/>
                      </a:pPr>
                      <a:r>
                        <a:t>42,0%</a:t>
                      </a:r>
                    </a:p>
                  </a:txBody>
                  <a:tcPr>
                    <a:lnL w="0"/>
                    <a:lnR w="0"/>
                    <a:lnT w="0"/>
                    <a:lnB w="0"/>
                  </a:tcPr>
                </a:tc>
                <a:extLst>
                  <a:ext uri="{0D108BD9-81ED-4DB2-BD59-A6C34878D82A}">
                    <a16:rowId xmlns:a16="http://schemas.microsoft.com/office/drawing/2014/main" val="10007"/>
                  </a:ext>
                </a:extLst>
              </a:tr>
              <a:tr h="0">
                <a:tc>
                  <a:txBody>
                    <a:bodyPr/>
                    <a:lstStyle/>
                    <a:p>
                      <a:pPr>
                        <a:defRPr sz="1000"/>
                      </a:pPr>
                      <a:r>
                        <a:t>Vet ikke</a:t>
                      </a:r>
                    </a:p>
                  </a:txBody>
                  <a:tcPr>
                    <a:lnL w="0"/>
                    <a:lnR w="0"/>
                    <a:lnT w="0"/>
                    <a:lnB w="0"/>
                  </a:tcPr>
                </a:tc>
                <a:tc>
                  <a:txBody>
                    <a:bodyPr/>
                    <a:lstStyle/>
                    <a:p>
                      <a:pPr>
                        <a:defRPr sz="1000"/>
                      </a:pPr>
                      <a:r>
                        <a:t>2,8%</a:t>
                      </a:r>
                    </a:p>
                  </a:txBody>
                  <a:tcPr>
                    <a:lnL w="0"/>
                    <a:lnR w="0"/>
                    <a:lnT w="0"/>
                    <a:lnB w="0"/>
                  </a:tcPr>
                </a:tc>
                <a:extLst>
                  <a:ext uri="{0D108BD9-81ED-4DB2-BD59-A6C34878D82A}">
                    <a16:rowId xmlns:a16="http://schemas.microsoft.com/office/drawing/2014/main" val="10008"/>
                  </a:ext>
                </a:extLst>
              </a:tr>
              <a:tr h="0">
                <a:tc>
                  <a:txBody>
                    <a:bodyPr/>
                    <a:lstStyle/>
                    <a:p>
                      <a:pPr>
                        <a:defRPr sz="1000"/>
                      </a:pPr>
                      <a:r>
                        <a:t>Annet, notér:</a:t>
                      </a:r>
                    </a:p>
                  </a:txBody>
                  <a:tcPr>
                    <a:lnL w="0"/>
                    <a:lnR w="0"/>
                    <a:lnT w="0"/>
                    <a:lnB w="12700">
                      <a:solidFill>
                        <a:srgbClr val="B4B4B4"/>
                      </a:solidFill>
                    </a:lnB>
                  </a:tcPr>
                </a:tc>
                <a:tc>
                  <a:txBody>
                    <a:bodyPr/>
                    <a:lstStyle/>
                    <a:p>
                      <a:pPr>
                        <a:defRPr sz="1000"/>
                      </a:pPr>
                      <a:r>
                        <a:t>11,3%</a:t>
                      </a:r>
                    </a:p>
                  </a:txBody>
                  <a:tcPr>
                    <a:lnL w="0"/>
                    <a:lnR w="0"/>
                    <a:lnT w="0"/>
                    <a:lnB w="12700">
                      <a:solidFill>
                        <a:srgbClr val="B4B4B4"/>
                      </a:solidFill>
                    </a:lnB>
                  </a:tcPr>
                </a:tc>
                <a:extLst>
                  <a:ext uri="{0D108BD9-81ED-4DB2-BD59-A6C34878D82A}">
                    <a16:rowId xmlns:a16="http://schemas.microsoft.com/office/drawing/2014/main" val="10009"/>
                  </a:ext>
                </a:extLst>
              </a:tr>
              <a:tr h="0">
                <a:tc>
                  <a:txBody>
                    <a:bodyPr/>
                    <a:lstStyle/>
                    <a:p>
                      <a:pPr>
                        <a:defRPr sz="1000"/>
                      </a:pPr>
                      <a:r>
                        <a:rPr b="1"/>
                        <a:t>N</a:t>
                      </a:r>
                    </a:p>
                  </a:txBody>
                  <a:tcPr>
                    <a:lnL w="0"/>
                    <a:lnR w="0"/>
                    <a:lnT w="12700">
                      <a:solidFill>
                        <a:srgbClr val="B4B4B4"/>
                      </a:solidFill>
                    </a:lnT>
                    <a:lnB w="0"/>
                  </a:tcPr>
                </a:tc>
                <a:tc>
                  <a:txBody>
                    <a:bodyPr/>
                    <a:lstStyle/>
                    <a:p>
                      <a:pPr>
                        <a:defRPr sz="1000"/>
                      </a:pPr>
                      <a:r>
                        <a:t>636</a:t>
                      </a:r>
                    </a:p>
                  </a:txBody>
                  <a:tcPr>
                    <a:lnL w="0"/>
                    <a:lnR w="0"/>
                    <a:lnT w="12700">
                      <a:solidFill>
                        <a:srgbClr val="B4B4B4"/>
                      </a:solidFill>
                    </a:lnT>
                    <a:lnB w="0"/>
                  </a:tcPr>
                </a:tc>
                <a:extLst>
                  <a:ext uri="{0D108BD9-81ED-4DB2-BD59-A6C34878D82A}">
                    <a16:rowId xmlns:a16="http://schemas.microsoft.com/office/drawing/2014/main" val="100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11. Slik du nå vurderer effektene: Hvordan har innføringen av vedtatt skjerpet pedagognorm og ny bemanningsnorm påvirket kvaliteten på tilbudet i din barnehage?</a:t>
            </a:r>
          </a:p>
        </p:txBody>
      </p:sp>
      <p:sp>
        <p:nvSpPr>
          <p:cNvPr id="4" name="Pre"/>
          <p:cNvSpPr>
            <a:spLocks noGrp="1"/>
          </p:cNvSpPr>
          <p:nvPr>
            <p:ph sz="quarter" idx="14"/>
          </p:nvPr>
        </p:nvSpPr>
        <p:spPr/>
        <p:txBody>
          <a:bodyPr>
            <a:normAutofit fontScale="70000" lnSpcReduction="20000"/>
          </a:bodyPr>
          <a:lstStyle/>
          <a:p>
            <a:r>
              <a:rPr lang="en-US"/>
              <a:t>
   Ny pedagognorm trådte i kraft 1. august 2018 og innebærer at barnehagen må ha minst én barnehagelærer per syv barn under tre år og minst én barnehagelærer per 14 barn over tre år. 
Ny bemanningsnorm innebærer at barnehagen må ha minst én voksen per tre barn under tre år og minst én voksen per seks barn over tre år. 
   Vurder de samlede konsekvensene av vedtatt skjerpet pedagognorm og antatt ny bemanningsnorm. </a:t>
            </a:r>
          </a:p>
        </p:txBody>
      </p:sp>
      <p:sp>
        <p:nvSpPr>
          <p:cNvPr id="6" name="RepTitle"/>
          <p:cNvSpPr>
            <a:spLocks noGrp="1"/>
          </p:cNvSpPr>
          <p:nvPr>
            <p:ph sz="quarter" idx="16" hasCustomPrompt="1"/>
          </p:nvPr>
        </p:nvSpPr>
        <p:spPr/>
        <p:txBody>
          <a:bodyPr/>
          <a:lstStyle/>
          <a:p>
            <a:r>
              <a:rPr lang="en-US"/>
              <a:t>Undersøkelse om økonomiske rammevilkår for private barnehager</a:t>
            </a:r>
          </a:p>
        </p:txBody>
      </p:sp>
      <p:graphicFrame>
        <p:nvGraphicFramePr>
          <p:cNvPr id="7" name="ChartObject"/>
          <p:cNvGraphicFramePr>
            <a:graphicFrameLocks noGrp="1"/>
          </p:cNvGraphicFramePr>
          <p:nvPr>
            <p:ph sz="quarter" idx="15"/>
          </p:nvPr>
        </p:nvGraphicFramePr>
        <p:xfrm>
          <a:off x="467544" y="1556792"/>
          <a:ext cx="8207375"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11. Slik du nå vurderer effektene: Hvordan har innføringen av vedtatt skjerpet pedagognorm og ny bemanningsnorm påvirket kvaliteten på tilbudet i din barnehage?</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Kvaliteten er blitt bedre</a:t>
                      </a:r>
                    </a:p>
                  </a:txBody>
                  <a:tcPr>
                    <a:lnL w="0"/>
                    <a:lnR w="0"/>
                    <a:lnT w="12700">
                      <a:solidFill>
                        <a:srgbClr val="B4B4B4"/>
                      </a:solidFill>
                    </a:lnT>
                    <a:lnB w="0"/>
                  </a:tcPr>
                </a:tc>
                <a:tc>
                  <a:txBody>
                    <a:bodyPr/>
                    <a:lstStyle/>
                    <a:p>
                      <a:pPr>
                        <a:defRPr sz="1000"/>
                      </a:pPr>
                      <a:r>
                        <a:t>31,0%</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Kvaliteten er blitt dårligere</a:t>
                      </a:r>
                    </a:p>
                  </a:txBody>
                  <a:tcPr>
                    <a:lnL w="0"/>
                    <a:lnR w="0"/>
                    <a:lnT w="0"/>
                    <a:lnB w="0"/>
                  </a:tcPr>
                </a:tc>
                <a:tc>
                  <a:txBody>
                    <a:bodyPr/>
                    <a:lstStyle/>
                    <a:p>
                      <a:pPr>
                        <a:defRPr sz="1000"/>
                      </a:pPr>
                      <a:r>
                        <a:t>10,2%</a:t>
                      </a:r>
                    </a:p>
                  </a:txBody>
                  <a:tcPr>
                    <a:lnL w="0"/>
                    <a:lnR w="0"/>
                    <a:lnT w="0"/>
                    <a:lnB w="0"/>
                  </a:tcPr>
                </a:tc>
                <a:extLst>
                  <a:ext uri="{0D108BD9-81ED-4DB2-BD59-A6C34878D82A}">
                    <a16:rowId xmlns:a16="http://schemas.microsoft.com/office/drawing/2014/main" val="10002"/>
                  </a:ext>
                </a:extLst>
              </a:tr>
              <a:tr h="0">
                <a:tc>
                  <a:txBody>
                    <a:bodyPr/>
                    <a:lstStyle/>
                    <a:p>
                      <a:pPr>
                        <a:defRPr sz="1000"/>
                      </a:pPr>
                      <a:r>
                        <a:t>Kvaliteten er uendret </a:t>
                      </a:r>
                    </a:p>
                  </a:txBody>
                  <a:tcPr>
                    <a:lnL w="0"/>
                    <a:lnR w="0"/>
                    <a:lnT w="0"/>
                    <a:lnB w="0"/>
                  </a:tcPr>
                </a:tc>
                <a:tc>
                  <a:txBody>
                    <a:bodyPr/>
                    <a:lstStyle/>
                    <a:p>
                      <a:pPr>
                        <a:defRPr sz="1000"/>
                      </a:pPr>
                      <a:r>
                        <a:t>54,2%</a:t>
                      </a:r>
                    </a:p>
                  </a:txBody>
                  <a:tcPr>
                    <a:lnL w="0"/>
                    <a:lnR w="0"/>
                    <a:lnT w="0"/>
                    <a:lnB w="0"/>
                  </a:tcPr>
                </a:tc>
                <a:extLst>
                  <a:ext uri="{0D108BD9-81ED-4DB2-BD59-A6C34878D82A}">
                    <a16:rowId xmlns:a16="http://schemas.microsoft.com/office/drawing/2014/main" val="10003"/>
                  </a:ext>
                </a:extLst>
              </a:tr>
              <a:tr h="0">
                <a:tc>
                  <a:txBody>
                    <a:bodyPr/>
                    <a:lstStyle/>
                    <a:p>
                      <a:pPr>
                        <a:defRPr sz="1000"/>
                      </a:pPr>
                      <a:r>
                        <a:t>Vet ikke</a:t>
                      </a:r>
                    </a:p>
                  </a:txBody>
                  <a:tcPr>
                    <a:lnL w="0"/>
                    <a:lnR w="0"/>
                    <a:lnT w="0"/>
                    <a:lnB w="12700">
                      <a:solidFill>
                        <a:srgbClr val="B4B4B4"/>
                      </a:solidFill>
                    </a:lnB>
                  </a:tcPr>
                </a:tc>
                <a:tc>
                  <a:txBody>
                    <a:bodyPr/>
                    <a:lstStyle/>
                    <a:p>
                      <a:pPr>
                        <a:defRPr sz="1000"/>
                      </a:pPr>
                      <a:r>
                        <a:t>4,6%</a:t>
                      </a:r>
                    </a:p>
                  </a:txBody>
                  <a:tcPr>
                    <a:lnL w="0"/>
                    <a:lnR w="0"/>
                    <a:lnT w="0"/>
                    <a:lnB w="12700">
                      <a:solidFill>
                        <a:srgbClr val="B4B4B4"/>
                      </a:solidFill>
                    </a:lnB>
                  </a:tcPr>
                </a:tc>
                <a:extLst>
                  <a:ext uri="{0D108BD9-81ED-4DB2-BD59-A6C34878D82A}">
                    <a16:rowId xmlns:a16="http://schemas.microsoft.com/office/drawing/2014/main" val="10004"/>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 Hvilken rolle har du i barnehagen?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13. Har barnehagen søkt om dispensasjon fra bemanningsnormen i 2020? </a:t>
            </a:r>
          </a:p>
        </p:txBody>
      </p:sp>
      <p:sp>
        <p:nvSpPr>
          <p:cNvPr id="4" name="Pre"/>
          <p:cNvSpPr>
            <a:spLocks noGrp="1"/>
          </p:cNvSpPr>
          <p:nvPr>
            <p:ph sz="quarter" idx="14"/>
          </p:nvPr>
        </p:nvSpPr>
        <p:spPr/>
        <p:txBody>
          <a:bodyPr>
            <a:normAutofit/>
          </a:bodyPr>
          <a:lstStyle/>
          <a:p>
            <a:r>
              <a:rPr lang="en-US"/>
              <a:t>
   Barnehager kan få innvilget dispensasjon fra bemanningsnormen for inntil ett år av gangen når «særlige hensyn» tilsier det.</a:t>
            </a:r>
          </a:p>
        </p:txBody>
      </p:sp>
      <p:sp>
        <p:nvSpPr>
          <p:cNvPr id="6" name="RepTitle"/>
          <p:cNvSpPr>
            <a:spLocks noGrp="1"/>
          </p:cNvSpPr>
          <p:nvPr>
            <p:ph sz="quarter" idx="16" hasCustomPrompt="1"/>
          </p:nvPr>
        </p:nvSpPr>
        <p:spPr/>
        <p:txBody>
          <a:bodyPr/>
          <a:lstStyle/>
          <a:p>
            <a:r>
              <a:rPr lang="en-US"/>
              <a:t>Undersøkelse om økonomiske rammevilkår for private barnehager</a:t>
            </a:r>
          </a:p>
        </p:txBody>
      </p:sp>
      <p:graphicFrame>
        <p:nvGraphicFramePr>
          <p:cNvPr id="7" name="ChartObject"/>
          <p:cNvGraphicFramePr>
            <a:graphicFrameLocks noGrp="1"/>
          </p:cNvGraphicFramePr>
          <p:nvPr>
            <p:ph sz="quarter" idx="15"/>
          </p:nvPr>
        </p:nvGraphicFramePr>
        <p:xfrm>
          <a:off x="467544" y="1556792"/>
          <a:ext cx="8207375"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13. Har barnehagen søkt om dispensasjon fra bemanningsnormen i 2020?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70688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Har søkt om dispensasjon</a:t>
                      </a:r>
                    </a:p>
                  </a:txBody>
                  <a:tcPr>
                    <a:lnL w="0"/>
                    <a:lnR w="0"/>
                    <a:lnT w="12700">
                      <a:solidFill>
                        <a:srgbClr val="B4B4B4"/>
                      </a:solidFill>
                    </a:lnT>
                    <a:lnB w="0"/>
                  </a:tcPr>
                </a:tc>
                <a:tc>
                  <a:txBody>
                    <a:bodyPr/>
                    <a:lstStyle/>
                    <a:p>
                      <a:pPr>
                        <a:defRPr sz="1000"/>
                      </a:pPr>
                      <a:r>
                        <a:t>6,9%</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Kommer til å søke om dispensasjon</a:t>
                      </a:r>
                    </a:p>
                  </a:txBody>
                  <a:tcPr>
                    <a:lnL w="0"/>
                    <a:lnR w="0"/>
                    <a:lnT w="0"/>
                    <a:lnB w="0"/>
                  </a:tcPr>
                </a:tc>
                <a:tc>
                  <a:txBody>
                    <a:bodyPr/>
                    <a:lstStyle/>
                    <a:p>
                      <a:pPr>
                        <a:defRPr sz="1000"/>
                      </a:pPr>
                      <a:r>
                        <a:t>2,6%</a:t>
                      </a:r>
                    </a:p>
                  </a:txBody>
                  <a:tcPr>
                    <a:lnL w="0"/>
                    <a:lnR w="0"/>
                    <a:lnT w="0"/>
                    <a:lnB w="0"/>
                  </a:tcPr>
                </a:tc>
                <a:extLst>
                  <a:ext uri="{0D108BD9-81ED-4DB2-BD59-A6C34878D82A}">
                    <a16:rowId xmlns:a16="http://schemas.microsoft.com/office/drawing/2014/main" val="10002"/>
                  </a:ext>
                </a:extLst>
              </a:tr>
              <a:tr h="0">
                <a:tc>
                  <a:txBody>
                    <a:bodyPr/>
                    <a:lstStyle/>
                    <a:p>
                      <a:pPr>
                        <a:defRPr sz="1000"/>
                      </a:pPr>
                      <a:r>
                        <a:t>Vurderer å søke om dispensasjon</a:t>
                      </a:r>
                    </a:p>
                  </a:txBody>
                  <a:tcPr>
                    <a:lnL w="0"/>
                    <a:lnR w="0"/>
                    <a:lnT w="0"/>
                    <a:lnB w="0"/>
                  </a:tcPr>
                </a:tc>
                <a:tc>
                  <a:txBody>
                    <a:bodyPr/>
                    <a:lstStyle/>
                    <a:p>
                      <a:pPr>
                        <a:defRPr sz="1000"/>
                      </a:pPr>
                      <a:r>
                        <a:t>8,0%</a:t>
                      </a:r>
                    </a:p>
                  </a:txBody>
                  <a:tcPr>
                    <a:lnL w="0"/>
                    <a:lnR w="0"/>
                    <a:lnT w="0"/>
                    <a:lnB w="0"/>
                  </a:tcPr>
                </a:tc>
                <a:extLst>
                  <a:ext uri="{0D108BD9-81ED-4DB2-BD59-A6C34878D82A}">
                    <a16:rowId xmlns:a16="http://schemas.microsoft.com/office/drawing/2014/main" val="10003"/>
                  </a:ext>
                </a:extLst>
              </a:tr>
              <a:tr h="0">
                <a:tc>
                  <a:txBody>
                    <a:bodyPr/>
                    <a:lstStyle/>
                    <a:p>
                      <a:pPr>
                        <a:defRPr sz="1000"/>
                      </a:pPr>
                      <a:r>
                        <a:t>Kommer ikke til å søke om dispensasjon</a:t>
                      </a:r>
                    </a:p>
                  </a:txBody>
                  <a:tcPr>
                    <a:lnL w="0"/>
                    <a:lnR w="0"/>
                    <a:lnT w="0"/>
                    <a:lnB w="0"/>
                  </a:tcPr>
                </a:tc>
                <a:tc>
                  <a:txBody>
                    <a:bodyPr/>
                    <a:lstStyle/>
                    <a:p>
                      <a:pPr>
                        <a:defRPr sz="1000"/>
                      </a:pPr>
                      <a:r>
                        <a:t>79,5%</a:t>
                      </a:r>
                    </a:p>
                  </a:txBody>
                  <a:tcPr>
                    <a:lnL w="0"/>
                    <a:lnR w="0"/>
                    <a:lnT w="0"/>
                    <a:lnB w="0"/>
                  </a:tcPr>
                </a:tc>
                <a:extLst>
                  <a:ext uri="{0D108BD9-81ED-4DB2-BD59-A6C34878D82A}">
                    <a16:rowId xmlns:a16="http://schemas.microsoft.com/office/drawing/2014/main" val="10004"/>
                  </a:ext>
                </a:extLst>
              </a:tr>
              <a:tr h="0">
                <a:tc>
                  <a:txBody>
                    <a:bodyPr/>
                    <a:lstStyle/>
                    <a:p>
                      <a:pPr>
                        <a:defRPr sz="1000"/>
                      </a:pPr>
                      <a:r>
                        <a:t>Vet ikke</a:t>
                      </a:r>
                    </a:p>
                  </a:txBody>
                  <a:tcPr>
                    <a:lnL w="0"/>
                    <a:lnR w="0"/>
                    <a:lnT w="0"/>
                    <a:lnB w="12700">
                      <a:solidFill>
                        <a:srgbClr val="B4B4B4"/>
                      </a:solidFill>
                    </a:lnB>
                  </a:tcPr>
                </a:tc>
                <a:tc>
                  <a:txBody>
                    <a:bodyPr/>
                    <a:lstStyle/>
                    <a:p>
                      <a:pPr>
                        <a:defRPr sz="1000"/>
                      </a:pPr>
                      <a:r>
                        <a:t>2,9%</a:t>
                      </a:r>
                    </a:p>
                  </a:txBody>
                  <a:tcPr>
                    <a:lnL w="0"/>
                    <a:lnR w="0"/>
                    <a:lnT w="0"/>
                    <a:lnB w="12700">
                      <a:solidFill>
                        <a:srgbClr val="B4B4B4"/>
                      </a:solidFill>
                    </a:lnB>
                  </a:tcPr>
                </a:tc>
                <a:extLst>
                  <a:ext uri="{0D108BD9-81ED-4DB2-BD59-A6C34878D82A}">
                    <a16:rowId xmlns:a16="http://schemas.microsoft.com/office/drawing/2014/main" val="10005"/>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 Hvilken rolle har du i barnehagen?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Daglig leder / styrer</a:t>
                      </a:r>
                    </a:p>
                  </a:txBody>
                  <a:tcPr>
                    <a:lnL w="0"/>
                    <a:lnR w="0"/>
                    <a:lnT w="12700">
                      <a:solidFill>
                        <a:srgbClr val="B4B4B4"/>
                      </a:solidFill>
                    </a:lnT>
                    <a:lnB w="0"/>
                  </a:tcPr>
                </a:tc>
                <a:tc>
                  <a:txBody>
                    <a:bodyPr/>
                    <a:lstStyle/>
                    <a:p>
                      <a:pPr>
                        <a:defRPr sz="1000"/>
                      </a:pPr>
                      <a:r>
                        <a:t>79,0%</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Eier</a:t>
                      </a:r>
                    </a:p>
                  </a:txBody>
                  <a:tcPr>
                    <a:lnL w="0"/>
                    <a:lnR w="0"/>
                    <a:lnT w="0"/>
                    <a:lnB w="0"/>
                  </a:tcPr>
                </a:tc>
                <a:tc>
                  <a:txBody>
                    <a:bodyPr/>
                    <a:lstStyle/>
                    <a:p>
                      <a:pPr>
                        <a:defRPr sz="1000"/>
                      </a:pPr>
                      <a:r>
                        <a:t>5,5%</a:t>
                      </a:r>
                    </a:p>
                  </a:txBody>
                  <a:tcPr>
                    <a:lnL w="0"/>
                    <a:lnR w="0"/>
                    <a:lnT w="0"/>
                    <a:lnB w="0"/>
                  </a:tcPr>
                </a:tc>
                <a:extLst>
                  <a:ext uri="{0D108BD9-81ED-4DB2-BD59-A6C34878D82A}">
                    <a16:rowId xmlns:a16="http://schemas.microsoft.com/office/drawing/2014/main" val="10002"/>
                  </a:ext>
                </a:extLst>
              </a:tr>
              <a:tr h="0">
                <a:tc>
                  <a:txBody>
                    <a:bodyPr/>
                    <a:lstStyle/>
                    <a:p>
                      <a:pPr>
                        <a:defRPr sz="1000"/>
                      </a:pPr>
                      <a:r>
                        <a:t>Eier og daglig leder / styrer</a:t>
                      </a:r>
                    </a:p>
                  </a:txBody>
                  <a:tcPr>
                    <a:lnL w="0"/>
                    <a:lnR w="0"/>
                    <a:lnT w="0"/>
                    <a:lnB w="0"/>
                  </a:tcPr>
                </a:tc>
                <a:tc>
                  <a:txBody>
                    <a:bodyPr/>
                    <a:lstStyle/>
                    <a:p>
                      <a:pPr>
                        <a:defRPr sz="1000"/>
                      </a:pPr>
                      <a:r>
                        <a:t>14,5%</a:t>
                      </a:r>
                    </a:p>
                  </a:txBody>
                  <a:tcPr>
                    <a:lnL w="0"/>
                    <a:lnR w="0"/>
                    <a:lnT w="0"/>
                    <a:lnB w="0"/>
                  </a:tcPr>
                </a:tc>
                <a:extLst>
                  <a:ext uri="{0D108BD9-81ED-4DB2-BD59-A6C34878D82A}">
                    <a16:rowId xmlns:a16="http://schemas.microsoft.com/office/drawing/2014/main" val="10003"/>
                  </a:ext>
                </a:extLst>
              </a:tr>
              <a:tr h="0">
                <a:tc>
                  <a:txBody>
                    <a:bodyPr/>
                    <a:lstStyle/>
                    <a:p>
                      <a:pPr>
                        <a:defRPr sz="1000"/>
                      </a:pPr>
                      <a:r>
                        <a:t>Annet, notér:</a:t>
                      </a:r>
                    </a:p>
                  </a:txBody>
                  <a:tcPr>
                    <a:lnL w="0"/>
                    <a:lnR w="0"/>
                    <a:lnT w="0"/>
                    <a:lnB w="12700">
                      <a:solidFill>
                        <a:srgbClr val="B4B4B4"/>
                      </a:solidFill>
                    </a:lnB>
                  </a:tcPr>
                </a:tc>
                <a:tc>
                  <a:txBody>
                    <a:bodyPr/>
                    <a:lstStyle/>
                    <a:p>
                      <a:pPr>
                        <a:defRPr sz="1000"/>
                      </a:pPr>
                      <a:r>
                        <a:t>0,9%</a:t>
                      </a:r>
                    </a:p>
                  </a:txBody>
                  <a:tcPr>
                    <a:lnL w="0"/>
                    <a:lnR w="0"/>
                    <a:lnT w="0"/>
                    <a:lnB w="12700">
                      <a:solidFill>
                        <a:srgbClr val="B4B4B4"/>
                      </a:solidFill>
                    </a:lnB>
                  </a:tcPr>
                </a:tc>
                <a:extLst>
                  <a:ext uri="{0D108BD9-81ED-4DB2-BD59-A6C34878D82A}">
                    <a16:rowId xmlns:a16="http://schemas.microsoft.com/office/drawing/2014/main" val="10004"/>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 Hvilket årsresultat ligger barnehagen an til å få i 2019?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ChartObject"/>
          <p:cNvGraphicFramePr>
            <a:graphicFrameLocks noGrp="1"/>
          </p:cNvGraphicFramePr>
          <p:nvPr>
            <p:ph sz="quarter" idx="10"/>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 Hvilket årsresultat ligger barnehagen an til å få i 2019?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219456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Mer enn 400.000 kroner i overskudd</a:t>
                      </a:r>
                    </a:p>
                  </a:txBody>
                  <a:tcPr>
                    <a:lnL w="0"/>
                    <a:lnR w="0"/>
                    <a:lnT w="12700">
                      <a:solidFill>
                        <a:srgbClr val="B4B4B4"/>
                      </a:solidFill>
                    </a:lnT>
                    <a:lnB w="0"/>
                  </a:tcPr>
                </a:tc>
                <a:tc>
                  <a:txBody>
                    <a:bodyPr/>
                    <a:lstStyle/>
                    <a:p>
                      <a:pPr>
                        <a:defRPr sz="1000"/>
                      </a:pPr>
                      <a:r>
                        <a:t>9,9%</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100.001 – 400.000 kroner i overskudd</a:t>
                      </a:r>
                    </a:p>
                  </a:txBody>
                  <a:tcPr>
                    <a:lnL w="0"/>
                    <a:lnR w="0"/>
                    <a:lnT w="0"/>
                    <a:lnB w="0"/>
                  </a:tcPr>
                </a:tc>
                <a:tc>
                  <a:txBody>
                    <a:bodyPr/>
                    <a:lstStyle/>
                    <a:p>
                      <a:pPr>
                        <a:defRPr sz="1000"/>
                      </a:pPr>
                      <a:r>
                        <a:t>24,2%</a:t>
                      </a:r>
                    </a:p>
                  </a:txBody>
                  <a:tcPr>
                    <a:lnL w="0"/>
                    <a:lnR w="0"/>
                    <a:lnT w="0"/>
                    <a:lnB w="0"/>
                  </a:tcPr>
                </a:tc>
                <a:extLst>
                  <a:ext uri="{0D108BD9-81ED-4DB2-BD59-A6C34878D82A}">
                    <a16:rowId xmlns:a16="http://schemas.microsoft.com/office/drawing/2014/main" val="10002"/>
                  </a:ext>
                </a:extLst>
              </a:tr>
              <a:tr h="0">
                <a:tc>
                  <a:txBody>
                    <a:bodyPr/>
                    <a:lstStyle/>
                    <a:p>
                      <a:pPr>
                        <a:defRPr sz="1000"/>
                      </a:pPr>
                      <a:r>
                        <a:t>1 – 100.000 kroner i overskudd</a:t>
                      </a:r>
                    </a:p>
                  </a:txBody>
                  <a:tcPr>
                    <a:lnL w="0"/>
                    <a:lnR w="0"/>
                    <a:lnT w="0"/>
                    <a:lnB w="0"/>
                  </a:tcPr>
                </a:tc>
                <a:tc>
                  <a:txBody>
                    <a:bodyPr/>
                    <a:lstStyle/>
                    <a:p>
                      <a:pPr>
                        <a:defRPr sz="1000"/>
                      </a:pPr>
                      <a:r>
                        <a:t>19,1%</a:t>
                      </a:r>
                    </a:p>
                  </a:txBody>
                  <a:tcPr>
                    <a:lnL w="0"/>
                    <a:lnR w="0"/>
                    <a:lnT w="0"/>
                    <a:lnB w="0"/>
                  </a:tcPr>
                </a:tc>
                <a:extLst>
                  <a:ext uri="{0D108BD9-81ED-4DB2-BD59-A6C34878D82A}">
                    <a16:rowId xmlns:a16="http://schemas.microsoft.com/office/drawing/2014/main" val="10003"/>
                  </a:ext>
                </a:extLst>
              </a:tr>
              <a:tr h="0">
                <a:tc>
                  <a:txBody>
                    <a:bodyPr/>
                    <a:lstStyle/>
                    <a:p>
                      <a:pPr>
                        <a:defRPr sz="1000"/>
                      </a:pPr>
                      <a:r>
                        <a:t>0-100.000 kroner i underskudd</a:t>
                      </a:r>
                    </a:p>
                  </a:txBody>
                  <a:tcPr>
                    <a:lnL w="0"/>
                    <a:lnR w="0"/>
                    <a:lnT w="0"/>
                    <a:lnB w="0"/>
                  </a:tcPr>
                </a:tc>
                <a:tc>
                  <a:txBody>
                    <a:bodyPr/>
                    <a:lstStyle/>
                    <a:p>
                      <a:pPr>
                        <a:defRPr sz="1000"/>
                      </a:pPr>
                      <a:r>
                        <a:t>13,3%</a:t>
                      </a:r>
                    </a:p>
                  </a:txBody>
                  <a:tcPr>
                    <a:lnL w="0"/>
                    <a:lnR w="0"/>
                    <a:lnT w="0"/>
                    <a:lnB w="0"/>
                  </a:tcPr>
                </a:tc>
                <a:extLst>
                  <a:ext uri="{0D108BD9-81ED-4DB2-BD59-A6C34878D82A}">
                    <a16:rowId xmlns:a16="http://schemas.microsoft.com/office/drawing/2014/main" val="10004"/>
                  </a:ext>
                </a:extLst>
              </a:tr>
              <a:tr h="0">
                <a:tc>
                  <a:txBody>
                    <a:bodyPr/>
                    <a:lstStyle/>
                    <a:p>
                      <a:pPr>
                        <a:defRPr sz="1000"/>
                      </a:pPr>
                      <a:r>
                        <a:t>100.001 - 400.000 kroner i underskudd</a:t>
                      </a:r>
                    </a:p>
                  </a:txBody>
                  <a:tcPr>
                    <a:lnL w="0"/>
                    <a:lnR w="0"/>
                    <a:lnT w="0"/>
                    <a:lnB w="0"/>
                  </a:tcPr>
                </a:tc>
                <a:tc>
                  <a:txBody>
                    <a:bodyPr/>
                    <a:lstStyle/>
                    <a:p>
                      <a:pPr>
                        <a:defRPr sz="1000"/>
                      </a:pPr>
                      <a:r>
                        <a:t>19,3%</a:t>
                      </a:r>
                    </a:p>
                  </a:txBody>
                  <a:tcPr>
                    <a:lnL w="0"/>
                    <a:lnR w="0"/>
                    <a:lnT w="0"/>
                    <a:lnB w="0"/>
                  </a:tcPr>
                </a:tc>
                <a:extLst>
                  <a:ext uri="{0D108BD9-81ED-4DB2-BD59-A6C34878D82A}">
                    <a16:rowId xmlns:a16="http://schemas.microsoft.com/office/drawing/2014/main" val="10005"/>
                  </a:ext>
                </a:extLst>
              </a:tr>
              <a:tr h="0">
                <a:tc>
                  <a:txBody>
                    <a:bodyPr/>
                    <a:lstStyle/>
                    <a:p>
                      <a:pPr>
                        <a:defRPr sz="1000"/>
                      </a:pPr>
                      <a:r>
                        <a:t>Mer enn 400.000 kroner i underskudd</a:t>
                      </a:r>
                    </a:p>
                  </a:txBody>
                  <a:tcPr>
                    <a:lnL w="0"/>
                    <a:lnR w="0"/>
                    <a:lnT w="0"/>
                    <a:lnB w="0"/>
                  </a:tcPr>
                </a:tc>
                <a:tc>
                  <a:txBody>
                    <a:bodyPr/>
                    <a:lstStyle/>
                    <a:p>
                      <a:pPr>
                        <a:defRPr sz="1000"/>
                      </a:pPr>
                      <a:r>
                        <a:t>9,1%</a:t>
                      </a:r>
                    </a:p>
                  </a:txBody>
                  <a:tcPr>
                    <a:lnL w="0"/>
                    <a:lnR w="0"/>
                    <a:lnT w="0"/>
                    <a:lnB w="0"/>
                  </a:tcPr>
                </a:tc>
                <a:extLst>
                  <a:ext uri="{0D108BD9-81ED-4DB2-BD59-A6C34878D82A}">
                    <a16:rowId xmlns:a16="http://schemas.microsoft.com/office/drawing/2014/main" val="10006"/>
                  </a:ext>
                </a:extLst>
              </a:tr>
              <a:tr h="0">
                <a:tc>
                  <a:txBody>
                    <a:bodyPr/>
                    <a:lstStyle/>
                    <a:p>
                      <a:pPr>
                        <a:defRPr sz="1000"/>
                      </a:pPr>
                      <a:r>
                        <a:t>Vet ikke</a:t>
                      </a:r>
                    </a:p>
                  </a:txBody>
                  <a:tcPr>
                    <a:lnL w="0"/>
                    <a:lnR w="0"/>
                    <a:lnT w="0"/>
                    <a:lnB w="12700">
                      <a:solidFill>
                        <a:srgbClr val="B4B4B4"/>
                      </a:solidFill>
                    </a:lnB>
                  </a:tcPr>
                </a:tc>
                <a:tc>
                  <a:txBody>
                    <a:bodyPr/>
                    <a:lstStyle/>
                    <a:p>
                      <a:pPr>
                        <a:defRPr sz="1000"/>
                      </a:pPr>
                      <a:r>
                        <a:t>5,2%</a:t>
                      </a:r>
                    </a:p>
                  </a:txBody>
                  <a:tcPr>
                    <a:lnL w="0"/>
                    <a:lnR w="0"/>
                    <a:lnT w="0"/>
                    <a:lnB w="12700">
                      <a:solidFill>
                        <a:srgbClr val="B4B4B4"/>
                      </a:solidFill>
                    </a:lnB>
                  </a:tcPr>
                </a:tc>
                <a:extLst>
                  <a:ext uri="{0D108BD9-81ED-4DB2-BD59-A6C34878D82A}">
                    <a16:rowId xmlns:a16="http://schemas.microsoft.com/office/drawing/2014/main" val="10007"/>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 Hvilket årsresultat budsjetterer barnehagen med i 2020?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ChartObject"/>
          <p:cNvGraphicFramePr>
            <a:graphicFrameLocks noGrp="1"/>
          </p:cNvGraphicFramePr>
          <p:nvPr>
            <p:ph sz="quarter" idx="10"/>
            <p:extLst>
              <p:ext uri="{D42A27DB-BD31-4B8C-83A1-F6EECF244321}">
                <p14:modId xmlns:p14="http://schemas.microsoft.com/office/powerpoint/2010/main" val="2751918379"/>
              </p:ext>
            </p:extLst>
          </p:nvPr>
        </p:nvGraphicFramePr>
        <p:xfrm>
          <a:off x="468313" y="908050"/>
          <a:ext cx="8207375" cy="5400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 Hvilket årsresultat budsjetterer barnehagen med i 2020? </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219456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Mer enn 400.000 kroner i overskudd</a:t>
                      </a:r>
                    </a:p>
                  </a:txBody>
                  <a:tcPr>
                    <a:lnL w="0"/>
                    <a:lnR w="0"/>
                    <a:lnT w="12700">
                      <a:solidFill>
                        <a:srgbClr val="B4B4B4"/>
                      </a:solidFill>
                    </a:lnT>
                    <a:lnB w="0"/>
                  </a:tcPr>
                </a:tc>
                <a:tc>
                  <a:txBody>
                    <a:bodyPr/>
                    <a:lstStyle/>
                    <a:p>
                      <a:pPr>
                        <a:defRPr sz="1000"/>
                      </a:pPr>
                      <a:r>
                        <a:t>3,5%</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100.001 – 400.000 kroner i overskudd</a:t>
                      </a:r>
                    </a:p>
                  </a:txBody>
                  <a:tcPr>
                    <a:lnL w="0"/>
                    <a:lnR w="0"/>
                    <a:lnT w="0"/>
                    <a:lnB w="0"/>
                  </a:tcPr>
                </a:tc>
                <a:tc>
                  <a:txBody>
                    <a:bodyPr/>
                    <a:lstStyle/>
                    <a:p>
                      <a:pPr>
                        <a:defRPr sz="1000"/>
                      </a:pPr>
                      <a:r>
                        <a:t>11,2%</a:t>
                      </a:r>
                    </a:p>
                  </a:txBody>
                  <a:tcPr>
                    <a:lnL w="0"/>
                    <a:lnR w="0"/>
                    <a:lnT w="0"/>
                    <a:lnB w="0"/>
                  </a:tcPr>
                </a:tc>
                <a:extLst>
                  <a:ext uri="{0D108BD9-81ED-4DB2-BD59-A6C34878D82A}">
                    <a16:rowId xmlns:a16="http://schemas.microsoft.com/office/drawing/2014/main" val="10002"/>
                  </a:ext>
                </a:extLst>
              </a:tr>
              <a:tr h="0">
                <a:tc>
                  <a:txBody>
                    <a:bodyPr/>
                    <a:lstStyle/>
                    <a:p>
                      <a:pPr>
                        <a:defRPr sz="1000"/>
                      </a:pPr>
                      <a:r>
                        <a:t>1 – 100.000 kroner i overskudd</a:t>
                      </a:r>
                    </a:p>
                  </a:txBody>
                  <a:tcPr>
                    <a:lnL w="0"/>
                    <a:lnR w="0"/>
                    <a:lnT w="0"/>
                    <a:lnB w="0"/>
                  </a:tcPr>
                </a:tc>
                <a:tc>
                  <a:txBody>
                    <a:bodyPr/>
                    <a:lstStyle/>
                    <a:p>
                      <a:pPr>
                        <a:defRPr sz="1000"/>
                      </a:pPr>
                      <a:r>
                        <a:t>27,4%</a:t>
                      </a:r>
                    </a:p>
                  </a:txBody>
                  <a:tcPr>
                    <a:lnL w="0"/>
                    <a:lnR w="0"/>
                    <a:lnT w="0"/>
                    <a:lnB w="0"/>
                  </a:tcPr>
                </a:tc>
                <a:extLst>
                  <a:ext uri="{0D108BD9-81ED-4DB2-BD59-A6C34878D82A}">
                    <a16:rowId xmlns:a16="http://schemas.microsoft.com/office/drawing/2014/main" val="10003"/>
                  </a:ext>
                </a:extLst>
              </a:tr>
              <a:tr h="0">
                <a:tc>
                  <a:txBody>
                    <a:bodyPr/>
                    <a:lstStyle/>
                    <a:p>
                      <a:pPr>
                        <a:defRPr sz="1000"/>
                      </a:pPr>
                      <a:r>
                        <a:t>0-100.000 kroner i underskudd</a:t>
                      </a:r>
                    </a:p>
                  </a:txBody>
                  <a:tcPr>
                    <a:lnL w="0"/>
                    <a:lnR w="0"/>
                    <a:lnT w="0"/>
                    <a:lnB w="0"/>
                  </a:tcPr>
                </a:tc>
                <a:tc>
                  <a:txBody>
                    <a:bodyPr/>
                    <a:lstStyle/>
                    <a:p>
                      <a:pPr>
                        <a:defRPr sz="1000"/>
                      </a:pPr>
                      <a:r>
                        <a:t>19,3%</a:t>
                      </a:r>
                    </a:p>
                  </a:txBody>
                  <a:tcPr>
                    <a:lnL w="0"/>
                    <a:lnR w="0"/>
                    <a:lnT w="0"/>
                    <a:lnB w="0"/>
                  </a:tcPr>
                </a:tc>
                <a:extLst>
                  <a:ext uri="{0D108BD9-81ED-4DB2-BD59-A6C34878D82A}">
                    <a16:rowId xmlns:a16="http://schemas.microsoft.com/office/drawing/2014/main" val="10004"/>
                  </a:ext>
                </a:extLst>
              </a:tr>
              <a:tr h="0">
                <a:tc>
                  <a:txBody>
                    <a:bodyPr/>
                    <a:lstStyle/>
                    <a:p>
                      <a:pPr>
                        <a:defRPr sz="1000"/>
                      </a:pPr>
                      <a:r>
                        <a:t>100.001 - 400.000 kroner i underskudd</a:t>
                      </a:r>
                    </a:p>
                  </a:txBody>
                  <a:tcPr>
                    <a:lnL w="0"/>
                    <a:lnR w="0"/>
                    <a:lnT w="0"/>
                    <a:lnB w="0"/>
                  </a:tcPr>
                </a:tc>
                <a:tc>
                  <a:txBody>
                    <a:bodyPr/>
                    <a:lstStyle/>
                    <a:p>
                      <a:pPr>
                        <a:defRPr sz="1000"/>
                      </a:pPr>
                      <a:r>
                        <a:t>18,5%</a:t>
                      </a:r>
                    </a:p>
                  </a:txBody>
                  <a:tcPr>
                    <a:lnL w="0"/>
                    <a:lnR w="0"/>
                    <a:lnT w="0"/>
                    <a:lnB w="0"/>
                  </a:tcPr>
                </a:tc>
                <a:extLst>
                  <a:ext uri="{0D108BD9-81ED-4DB2-BD59-A6C34878D82A}">
                    <a16:rowId xmlns:a16="http://schemas.microsoft.com/office/drawing/2014/main" val="10005"/>
                  </a:ext>
                </a:extLst>
              </a:tr>
              <a:tr h="0">
                <a:tc>
                  <a:txBody>
                    <a:bodyPr/>
                    <a:lstStyle/>
                    <a:p>
                      <a:pPr>
                        <a:defRPr sz="1000"/>
                      </a:pPr>
                      <a:r>
                        <a:t>Mer enn 400.000 kroner i underskudd</a:t>
                      </a:r>
                    </a:p>
                  </a:txBody>
                  <a:tcPr>
                    <a:lnL w="0"/>
                    <a:lnR w="0"/>
                    <a:lnT w="0"/>
                    <a:lnB w="0"/>
                  </a:tcPr>
                </a:tc>
                <a:tc>
                  <a:txBody>
                    <a:bodyPr/>
                    <a:lstStyle/>
                    <a:p>
                      <a:pPr>
                        <a:defRPr sz="1000"/>
                      </a:pPr>
                      <a:r>
                        <a:t>9,7%</a:t>
                      </a:r>
                    </a:p>
                  </a:txBody>
                  <a:tcPr>
                    <a:lnL w="0"/>
                    <a:lnR w="0"/>
                    <a:lnT w="0"/>
                    <a:lnB w="0"/>
                  </a:tcPr>
                </a:tc>
                <a:extLst>
                  <a:ext uri="{0D108BD9-81ED-4DB2-BD59-A6C34878D82A}">
                    <a16:rowId xmlns:a16="http://schemas.microsoft.com/office/drawing/2014/main" val="10006"/>
                  </a:ext>
                </a:extLst>
              </a:tr>
              <a:tr h="0">
                <a:tc>
                  <a:txBody>
                    <a:bodyPr/>
                    <a:lstStyle/>
                    <a:p>
                      <a:pPr>
                        <a:defRPr sz="1000"/>
                      </a:pPr>
                      <a:r>
                        <a:t>Vet ikke</a:t>
                      </a:r>
                    </a:p>
                  </a:txBody>
                  <a:tcPr>
                    <a:lnL w="0"/>
                    <a:lnR w="0"/>
                    <a:lnT w="0"/>
                    <a:lnB w="12700">
                      <a:solidFill>
                        <a:srgbClr val="B4B4B4"/>
                      </a:solidFill>
                    </a:lnB>
                  </a:tcPr>
                </a:tc>
                <a:tc>
                  <a:txBody>
                    <a:bodyPr/>
                    <a:lstStyle/>
                    <a:p>
                      <a:pPr>
                        <a:defRPr sz="1000"/>
                      </a:pPr>
                      <a:r>
                        <a:t>10,3%</a:t>
                      </a:r>
                    </a:p>
                  </a:txBody>
                  <a:tcPr>
                    <a:lnL w="0"/>
                    <a:lnR w="0"/>
                    <a:lnT w="0"/>
                    <a:lnB w="12700">
                      <a:solidFill>
                        <a:srgbClr val="B4B4B4"/>
                      </a:solidFill>
                    </a:lnB>
                  </a:tcPr>
                </a:tc>
                <a:extLst>
                  <a:ext uri="{0D108BD9-81ED-4DB2-BD59-A6C34878D82A}">
                    <a16:rowId xmlns:a16="http://schemas.microsoft.com/office/drawing/2014/main" val="10007"/>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5. Fristen for å innfri ny nasjonal bemanningsnorm gikk ut 1. august 2019. Innfrir barnehagen bemanningsnormen per 15.12.2019?</a:t>
            </a:r>
          </a:p>
        </p:txBody>
      </p:sp>
      <p:sp>
        <p:nvSpPr>
          <p:cNvPr id="4" name="Pre"/>
          <p:cNvSpPr>
            <a:spLocks noGrp="1"/>
          </p:cNvSpPr>
          <p:nvPr>
            <p:ph sz="quarter" idx="14"/>
          </p:nvPr>
        </p:nvSpPr>
        <p:spPr/>
        <p:txBody>
          <a:bodyPr>
            <a:normAutofit/>
          </a:bodyPr>
          <a:lstStyle/>
          <a:p>
            <a:r>
              <a:rPr lang="en-US"/>
              <a:t>
   Ny bemanningsnorm stiller krav om minimum én ansatt per tre barn under tre år og én ansatt per seks barn over tre år.  </a:t>
            </a:r>
          </a:p>
        </p:txBody>
      </p:sp>
      <p:sp>
        <p:nvSpPr>
          <p:cNvPr id="6" name="RepTitle"/>
          <p:cNvSpPr>
            <a:spLocks noGrp="1"/>
          </p:cNvSpPr>
          <p:nvPr>
            <p:ph sz="quarter" idx="16" hasCustomPrompt="1"/>
          </p:nvPr>
        </p:nvSpPr>
        <p:spPr/>
        <p:txBody>
          <a:bodyPr/>
          <a:lstStyle/>
          <a:p>
            <a:r>
              <a:rPr lang="en-US"/>
              <a:t>Undersøkelse om økonomiske rammevilkår for private barnehager</a:t>
            </a:r>
          </a:p>
        </p:txBody>
      </p:sp>
      <p:graphicFrame>
        <p:nvGraphicFramePr>
          <p:cNvPr id="7" name="ChartObject"/>
          <p:cNvGraphicFramePr>
            <a:graphicFrameLocks noGrp="1"/>
          </p:cNvGraphicFramePr>
          <p:nvPr>
            <p:ph sz="quarter" idx="15"/>
          </p:nvPr>
        </p:nvGraphicFramePr>
        <p:xfrm>
          <a:off x="467544" y="1556792"/>
          <a:ext cx="8207375"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US"/>
              <a:t>5. Fristen for å innfri ny nasjonal bemanningsnorm gikk ut 1. august 2019. Innfrir barnehagen bemanningsnormen per 15.12.2019?</a:t>
            </a:r>
          </a:p>
        </p:txBody>
      </p:sp>
      <p:sp>
        <p:nvSpPr>
          <p:cNvPr id="5" name="RepTitle"/>
          <p:cNvSpPr>
            <a:spLocks noGrp="1"/>
          </p:cNvSpPr>
          <p:nvPr>
            <p:ph sz="quarter" idx="14" hasCustomPrompt="1"/>
          </p:nvPr>
        </p:nvSpPr>
        <p:spPr/>
        <p:txBody>
          <a:bodyPr/>
          <a:lstStyle/>
          <a:p>
            <a:r>
              <a:rPr lang="en-US"/>
              <a:t>Undersøkelse om økonomiske rammevilkår for private barnehager</a:t>
            </a:r>
          </a:p>
        </p:txBody>
      </p:sp>
      <p:graphicFrame>
        <p:nvGraphicFramePr>
          <p:cNvPr id="6"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Ja</a:t>
                      </a:r>
                    </a:p>
                  </a:txBody>
                  <a:tcPr>
                    <a:lnL w="0"/>
                    <a:lnR w="0"/>
                    <a:lnT w="12700">
                      <a:solidFill>
                        <a:srgbClr val="B4B4B4"/>
                      </a:solidFill>
                    </a:lnT>
                    <a:lnB w="0"/>
                  </a:tcPr>
                </a:tc>
                <a:tc>
                  <a:txBody>
                    <a:bodyPr/>
                    <a:lstStyle/>
                    <a:p>
                      <a:pPr>
                        <a:defRPr sz="1000"/>
                      </a:pPr>
                      <a:r>
                        <a:t>98,0%</a:t>
                      </a:r>
                    </a:p>
                  </a:txBody>
                  <a:tcPr>
                    <a:lnL w="0"/>
                    <a:lnR w="0"/>
                    <a:lnT w="12700">
                      <a:solidFill>
                        <a:srgbClr val="B4B4B4"/>
                      </a:solidFill>
                    </a:lnT>
                    <a:lnB w="0"/>
                  </a:tcPr>
                </a:tc>
                <a:extLst>
                  <a:ext uri="{0D108BD9-81ED-4DB2-BD59-A6C34878D82A}">
                    <a16:rowId xmlns:a16="http://schemas.microsoft.com/office/drawing/2014/main" val="10001"/>
                  </a:ext>
                </a:extLst>
              </a:tr>
              <a:tr h="0">
                <a:tc>
                  <a:txBody>
                    <a:bodyPr/>
                    <a:lstStyle/>
                    <a:p>
                      <a:pPr>
                        <a:defRPr sz="1000"/>
                      </a:pPr>
                      <a:r>
                        <a:t>Nei</a:t>
                      </a:r>
                    </a:p>
                  </a:txBody>
                  <a:tcPr>
                    <a:lnL w="0"/>
                    <a:lnR w="0"/>
                    <a:lnT w="0"/>
                    <a:lnB w="0"/>
                  </a:tcPr>
                </a:tc>
                <a:tc>
                  <a:txBody>
                    <a:bodyPr/>
                    <a:lstStyle/>
                    <a:p>
                      <a:pPr>
                        <a:defRPr sz="1000"/>
                      </a:pPr>
                      <a:r>
                        <a:t>1,8%</a:t>
                      </a:r>
                    </a:p>
                  </a:txBody>
                  <a:tcPr>
                    <a:lnL w="0"/>
                    <a:lnR w="0"/>
                    <a:lnT w="0"/>
                    <a:lnB w="0"/>
                  </a:tcPr>
                </a:tc>
                <a:extLst>
                  <a:ext uri="{0D108BD9-81ED-4DB2-BD59-A6C34878D82A}">
                    <a16:rowId xmlns:a16="http://schemas.microsoft.com/office/drawing/2014/main" val="10002"/>
                  </a:ext>
                </a:extLst>
              </a:tr>
              <a:tr h="0">
                <a:tc>
                  <a:txBody>
                    <a:bodyPr/>
                    <a:lstStyle/>
                    <a:p>
                      <a:pPr>
                        <a:defRPr sz="1000"/>
                      </a:pPr>
                      <a:r>
                        <a:t>Vet ikke</a:t>
                      </a:r>
                    </a:p>
                  </a:txBody>
                  <a:tcPr>
                    <a:lnL w="0"/>
                    <a:lnR w="0"/>
                    <a:lnT w="0"/>
                    <a:lnB w="12700">
                      <a:solidFill>
                        <a:srgbClr val="B4B4B4"/>
                      </a:solidFill>
                    </a:lnB>
                  </a:tcPr>
                </a:tc>
                <a:tc>
                  <a:txBody>
                    <a:bodyPr/>
                    <a:lstStyle/>
                    <a:p>
                      <a:pPr>
                        <a:defRPr sz="1000"/>
                      </a:pPr>
                      <a:r>
                        <a:t>0,2%</a:t>
                      </a:r>
                    </a:p>
                  </a:txBody>
                  <a:tcPr>
                    <a:lnL w="0"/>
                    <a:lnR w="0"/>
                    <a:lnT w="0"/>
                    <a:lnB w="12700">
                      <a:solidFill>
                        <a:srgbClr val="B4B4B4"/>
                      </a:solidFill>
                    </a:lnB>
                  </a:tcPr>
                </a:tc>
                <a:extLst>
                  <a:ext uri="{0D108BD9-81ED-4DB2-BD59-A6C34878D82A}">
                    <a16:rowId xmlns:a16="http://schemas.microsoft.com/office/drawing/2014/main" val="10003"/>
                  </a:ext>
                </a:extLst>
              </a:tr>
              <a:tr h="0">
                <a:tc>
                  <a:txBody>
                    <a:bodyPr/>
                    <a:lstStyle/>
                    <a:p>
                      <a:pPr>
                        <a:defRPr sz="1000"/>
                      </a:pPr>
                      <a:r>
                        <a:rPr b="1"/>
                        <a:t>N</a:t>
                      </a:r>
                    </a:p>
                  </a:txBody>
                  <a:tcPr>
                    <a:lnL w="0"/>
                    <a:lnR w="0"/>
                    <a:lnT w="12700">
                      <a:solidFill>
                        <a:srgbClr val="B4B4B4"/>
                      </a:solidFill>
                    </a:lnT>
                    <a:lnB w="0"/>
                  </a:tcPr>
                </a:tc>
                <a:tc>
                  <a:txBody>
                    <a:bodyPr/>
                    <a:lstStyle/>
                    <a:p>
                      <a:pPr>
                        <a:defRPr sz="1000"/>
                      </a:pPr>
                      <a:r>
                        <a:t>649</a:t>
                      </a:r>
                    </a:p>
                  </a:txBody>
                  <a:tcPr>
                    <a:lnL w="0"/>
                    <a:lnR w="0"/>
                    <a:lnT w="12700">
                      <a:solidFill>
                        <a:srgbClr val="B4B4B4"/>
                      </a:solidFill>
                    </a:lnT>
                    <a:lnB w="0"/>
                  </a:tcPr>
                </a:tc>
                <a:extLst>
                  <a:ext uri="{0D108BD9-81ED-4DB2-BD59-A6C34878D82A}">
                    <a16:rowId xmlns:a16="http://schemas.microsoft.com/office/drawing/2014/main" val="10004"/>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3.05.24"/>
  <p:tag name="AS_TITLE" val="Aspose.Slides for .NET 4.0"/>
  <p:tag name="AS_VERSION" val="7.5.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明朝"/>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tileRect/>
        </a:gradFill>
        <a:blipFill rotWithShape="1">
          <a:blip xmlns:r="http://schemas.openxmlformats.org/officeDocument/2006/relationships" r:embed="rId1">
            <a:duotone>
              <a:schemeClr val="phClr">
                <a:tint val="97000"/>
              </a:schemeClr>
              <a:schemeClr val="phClr">
                <a:shade val="96000"/>
              </a:schemeClr>
            </a:duotone>
          </a:blip>
          <a:srcRect/>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829</TotalTime>
  <Words>845</Words>
  <Application>Microsoft Office PowerPoint</Application>
  <PresentationFormat>Skjermfremvisning (4:3)</PresentationFormat>
  <Paragraphs>197</Paragraphs>
  <Slides>21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21</vt:i4>
      </vt:variant>
    </vt:vector>
  </HeadingPairs>
  <TitlesOfParts>
    <vt:vector size="26" baseType="lpstr">
      <vt:lpstr>Arial</vt:lpstr>
      <vt:lpstr>Calibri</vt:lpstr>
      <vt:lpstr>Cambria</vt:lpstr>
      <vt:lpstr>Times New Roman</vt:lpstr>
      <vt:lpstr>Adjacency</vt:lpstr>
      <vt:lpstr>Medlemsundersøkelse 2020</vt:lpstr>
      <vt:lpstr>2. Hvilken rolle har du i barnehagen? </vt:lpstr>
      <vt:lpstr>2. Hvilken rolle har du i barnehagen? </vt:lpstr>
      <vt:lpstr>3. Hvilket årsresultat ligger barnehagen an til å få i 2019? </vt:lpstr>
      <vt:lpstr>3. Hvilket årsresultat ligger barnehagen an til å få i 2019? </vt:lpstr>
      <vt:lpstr>4. Hvilket årsresultat budsjetterer barnehagen med i 2020? </vt:lpstr>
      <vt:lpstr>4. Hvilket årsresultat budsjetterer barnehagen med i 2020? </vt:lpstr>
      <vt:lpstr>5. Fristen for å innfri ny nasjonal bemanningsnorm gikk ut 1. august 2019. Innfrir barnehagen bemanningsnormen per 15.12.2019?</vt:lpstr>
      <vt:lpstr>5. Fristen for å innfri ny nasjonal bemanningsnorm gikk ut 1. august 2019. Innfrir barnehagen bemanningsnormen per 15.12.2019?</vt:lpstr>
      <vt:lpstr>6. Har barnehagen i 2019 mottatt midler fra den statlige, øremerkede overgangsordningen for små private barnehager?</vt:lpstr>
      <vt:lpstr>6. Har barnehagen i 2019 mottatt midler fra den statlige, øremerkede overgangsordningen for små private barnehager?</vt:lpstr>
      <vt:lpstr>7. Vurder konsekvensene av ny nasjonal bemanningsnorm. Er det grunnlag for videre drift av barnehagen etter innføringen av bemanningsnormen og gitt dagens tilskuddsnivå?</vt:lpstr>
      <vt:lpstr>7. Vurder konsekvensene av ny nasjonal bemanningsnorm. Er det grunnlag for videre drift av barnehagen etter innføringen av bemanningsnormen og gitt dagens tilskuddsnivå?</vt:lpstr>
      <vt:lpstr>9. Hva planlegger barnehagen å gjøre? </vt:lpstr>
      <vt:lpstr>9. Hva planlegger barnehagen å gjøre? </vt:lpstr>
      <vt:lpstr>10. Hvordan finansierer barnehagen innfrielse av bemanningsnormen? (Flere svar mulig)</vt:lpstr>
      <vt:lpstr>10. Hvordan finansierer barnehagen innfrielse av bemanningsnormen? (Flere svar mulig)</vt:lpstr>
      <vt:lpstr>11. Slik du nå vurderer effektene: Hvordan har innføringen av vedtatt skjerpet pedagognorm og ny bemanningsnorm påvirket kvaliteten på tilbudet i din barnehage?</vt:lpstr>
      <vt:lpstr>11. Slik du nå vurderer effektene: Hvordan har innføringen av vedtatt skjerpet pedagognorm og ny bemanningsnorm påvirket kvaliteten på tilbudet i din barnehage?</vt:lpstr>
      <vt:lpstr>13. Har barnehagen søkt om dispensasjon fra bemanningsnormen i 2020? </vt:lpstr>
      <vt:lpstr>13. Har barnehagen søkt om dispensasjon fra bemanningsnormen i 2020?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Øyvind Johansen</cp:lastModifiedBy>
  <cp:revision>364</cp:revision>
  <dcterms:created xsi:type="dcterms:W3CDTF">2013-05-14T13:56:12Z</dcterms:created>
  <dcterms:modified xsi:type="dcterms:W3CDTF">2020-01-28T14:38:08Z</dcterms:modified>
</cp:coreProperties>
</file>