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charts/chart6.xml" ContentType="application/vnd.openxmlformats-officedocument.drawingml.chart+xml"/>
  <Override PartName="/ppt/charts/chart7.xml" ContentType="application/vnd.openxmlformats-officedocument.drawingml.chart+xml"/>
  <Override PartName="/ppt/charts/chart8.xml" ContentType="application/vnd.openxmlformats-officedocument.drawingml.chart+xml"/>
  <Override PartName="/ppt/charts/chart9.xml" ContentType="application/vnd.openxmlformats-officedocument.drawingml.chart+xml"/>
  <Override PartName="/ppt/charts/chart10.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6" r:id="rId1"/>
  </p:sldMasterIdLst>
  <p:sldIdLst>
    <p:sldId id="256" r:id="rId2"/>
    <p:sldId id="258" r:id="rId3"/>
    <p:sldId id="259" r:id="rId4"/>
    <p:sldId id="261" r:id="rId5"/>
    <p:sldId id="262" r:id="rId6"/>
    <p:sldId id="263" r:id="rId7"/>
    <p:sldId id="264" r:id="rId8"/>
    <p:sldId id="265" r:id="rId9"/>
    <p:sldId id="266" r:id="rId10"/>
    <p:sldId id="267" r:id="rId11"/>
    <p:sldId id="268" r:id="rId12"/>
    <p:sldId id="269" r:id="rId13"/>
    <p:sldId id="270" r:id="rId14"/>
    <p:sldId id="272" r:id="rId15"/>
    <p:sldId id="273" r:id="rId16"/>
    <p:sldId id="276" r:id="rId17"/>
    <p:sldId id="277" r:id="rId18"/>
    <p:sldId id="282" r:id="rId19"/>
    <p:sldId id="283" r:id="rId20"/>
    <p:sldId id="285" r:id="rId21"/>
    <p:sldId id="286" r:id="rId22"/>
  </p:sldIdLst>
  <p:sldSz cx="9144000" cy="6858000" type="screen4x3"/>
  <p:notesSz cx="6858000" cy="9144000"/>
  <p:custDataLst>
    <p:tags r:id="rId23"/>
  </p:custDataLst>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70C0"/>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54" d="100"/>
          <a:sy n="154" d="100"/>
        </p:scale>
        <p:origin x="2004" y="14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gs" Target="tags/tag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_rels/chart10.xml.rels><?xml version="1.0" encoding="UTF-8" standalone="yes"?>
<Relationships xmlns="http://schemas.openxmlformats.org/package/2006/relationships"><Relationship Id="rId1" Type="http://schemas.openxmlformats.org/officeDocument/2006/relationships/package" Target="../embeddings/Microsoft_Excel_Worksheet9.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Excel_Worksheet3.xlsx"/></Relationships>
</file>

<file path=ppt/charts/_rels/chart5.xml.rels><?xml version="1.0" encoding="UTF-8" standalone="yes"?>
<Relationships xmlns="http://schemas.openxmlformats.org/package/2006/relationships"><Relationship Id="rId1" Type="http://schemas.openxmlformats.org/officeDocument/2006/relationships/package" Target="../embeddings/Microsoft_Excel_Worksheet4.xlsx"/></Relationships>
</file>

<file path=ppt/charts/_rels/chart6.xml.rels><?xml version="1.0" encoding="UTF-8" standalone="yes"?>
<Relationships xmlns="http://schemas.openxmlformats.org/package/2006/relationships"><Relationship Id="rId1" Type="http://schemas.openxmlformats.org/officeDocument/2006/relationships/package" Target="../embeddings/Microsoft_Excel_Worksheet5.xlsx"/></Relationships>
</file>

<file path=ppt/charts/_rels/chart7.xml.rels><?xml version="1.0" encoding="UTF-8" standalone="yes"?>
<Relationships xmlns="http://schemas.openxmlformats.org/package/2006/relationships"><Relationship Id="rId1" Type="http://schemas.openxmlformats.org/officeDocument/2006/relationships/package" Target="../embeddings/Microsoft_Excel_Worksheet6.xlsx"/></Relationships>
</file>

<file path=ppt/charts/_rels/chart8.xml.rels><?xml version="1.0" encoding="UTF-8" standalone="yes"?>
<Relationships xmlns="http://schemas.openxmlformats.org/package/2006/relationships"><Relationship Id="rId1" Type="http://schemas.openxmlformats.org/officeDocument/2006/relationships/package" Target="../embeddings/Microsoft_Excel_Worksheet7.xlsx"/></Relationships>
</file>

<file path=ppt/charts/_rels/chart9.xml.rels><?xml version="1.0" encoding="UTF-8" standalone="yes"?>
<Relationships xmlns="http://schemas.openxmlformats.org/package/2006/relationships"><Relationship Id="rId1" Type="http://schemas.openxmlformats.org/officeDocument/2006/relationships/package" Target="../embeddings/Microsoft_Excel_Worksheet8.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1"/>
  <c:lang val="nb-NO"/>
  <c:roundedCorners val="1"/>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1"/>
        <c:ser>
          <c:idx val="0"/>
          <c:order val="0"/>
          <c:tx>
            <c:strRef>
              <c:f>Sheet1!$B$1</c:f>
              <c:strCache>
                <c:ptCount val="1"/>
                <c:pt idx="0">
                  <c:v>Hvilken rolle har du i barnehagen? </c:v>
                </c:pt>
              </c:strCache>
            </c:strRef>
          </c:tx>
          <c:spPr>
            <a:solidFill>
              <a:srgbClr val="4682B4"/>
            </a:solidFill>
            <a:ln>
              <a:solidFill>
                <a:srgbClr val="4682B4"/>
              </a:solidFill>
            </a:ln>
          </c:spPr>
          <c:invertIfNegative val="0"/>
          <c:dPt>
            <c:idx val="0"/>
            <c:invertIfNegative val="0"/>
            <c:bubble3D val="0"/>
            <c:spPr>
              <a:solidFill>
                <a:srgbClr val="4682B4"/>
              </a:solidFill>
            </c:spPr>
            <c:extLst>
              <c:ext xmlns:c16="http://schemas.microsoft.com/office/drawing/2014/chart" uri="{C3380CC4-5D6E-409C-BE32-E72D297353CC}">
                <c16:uniqueId val="{00000001-CEE1-44EA-BEAF-74F240D29AF0}"/>
              </c:ext>
            </c:extLst>
          </c:dPt>
          <c:dPt>
            <c:idx val="1"/>
            <c:invertIfNegative val="0"/>
            <c:bubble3D val="0"/>
            <c:spPr>
              <a:solidFill>
                <a:srgbClr val="9ACD32"/>
              </a:solidFill>
            </c:spPr>
            <c:extLst>
              <c:ext xmlns:c16="http://schemas.microsoft.com/office/drawing/2014/chart" uri="{C3380CC4-5D6E-409C-BE32-E72D297353CC}">
                <c16:uniqueId val="{00000003-CEE1-44EA-BEAF-74F240D29AF0}"/>
              </c:ext>
            </c:extLst>
          </c:dPt>
          <c:dPt>
            <c:idx val="2"/>
            <c:invertIfNegative val="0"/>
            <c:bubble3D val="0"/>
            <c:spPr>
              <a:solidFill>
                <a:srgbClr val="708090"/>
              </a:solidFill>
            </c:spPr>
            <c:extLst>
              <c:ext xmlns:c16="http://schemas.microsoft.com/office/drawing/2014/chart" uri="{C3380CC4-5D6E-409C-BE32-E72D297353CC}">
                <c16:uniqueId val="{00000005-CEE1-44EA-BEAF-74F240D29AF0}"/>
              </c:ext>
            </c:extLst>
          </c:dPt>
          <c:dPt>
            <c:idx val="3"/>
            <c:invertIfNegative val="0"/>
            <c:bubble3D val="0"/>
            <c:spPr>
              <a:solidFill>
                <a:srgbClr val="CD853F"/>
              </a:solidFill>
            </c:spPr>
            <c:extLst>
              <c:ext xmlns:c16="http://schemas.microsoft.com/office/drawing/2014/chart" uri="{C3380CC4-5D6E-409C-BE32-E72D297353CC}">
                <c16:uniqueId val="{00000007-CEE1-44EA-BEAF-74F240D29AF0}"/>
              </c:ext>
            </c:extLst>
          </c:dPt>
          <c:dLbls>
            <c:numFmt formatCode="0.0%" sourceLinked="0"/>
            <c:txPr>
              <a:bodyPr/>
              <a:lstStyle/>
              <a:p>
                <a:pPr>
                  <a:defRPr sz="1000" b="0"/>
                </a:pPr>
                <a:endParaRPr lang="nb-NO"/>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Sheet1!$A$2:$A$5</c:f>
              <c:strCache>
                <c:ptCount val="4"/>
                <c:pt idx="0">
                  <c:v>Daglig leder / styrer</c:v>
                </c:pt>
                <c:pt idx="1">
                  <c:v>Eier</c:v>
                </c:pt>
                <c:pt idx="2">
                  <c:v>Eier og daglig leder / styrer</c:v>
                </c:pt>
                <c:pt idx="3">
                  <c:v>Annet, notér:</c:v>
                </c:pt>
              </c:strCache>
            </c:strRef>
          </c:cat>
          <c:val>
            <c:numRef>
              <c:f>Sheet1!$B$2:$B$5</c:f>
              <c:numCache>
                <c:formatCode>0.0%</c:formatCode>
                <c:ptCount val="4"/>
                <c:pt idx="0">
                  <c:v>0.79044684129429887</c:v>
                </c:pt>
                <c:pt idx="1">
                  <c:v>5.5469953775038522E-2</c:v>
                </c:pt>
                <c:pt idx="2">
                  <c:v>0.1448382126348228</c:v>
                </c:pt>
                <c:pt idx="3">
                  <c:v>9.2449922958397542E-3</c:v>
                </c:pt>
              </c:numCache>
            </c:numRef>
          </c:val>
          <c:extLst>
            <c:ext xmlns:c16="http://schemas.microsoft.com/office/drawing/2014/chart" uri="{C3380CC4-5D6E-409C-BE32-E72D297353CC}">
              <c16:uniqueId val="{00000008-CEE1-44EA-BEAF-74F240D29AF0}"/>
            </c:ext>
          </c:extLst>
        </c:ser>
        <c:dLbls>
          <c:showLegendKey val="0"/>
          <c:showVal val="0"/>
          <c:showCatName val="0"/>
          <c:showSerName val="0"/>
          <c:showPercent val="0"/>
          <c:showBubbleSize val="0"/>
        </c:dLbls>
        <c:gapWidth val="40"/>
        <c:axId val="67451136"/>
        <c:axId val="66437120"/>
      </c:barChart>
      <c:catAx>
        <c:axId val="67451136"/>
        <c:scaling>
          <c:orientation val="minMax"/>
        </c:scaling>
        <c:delete val="0"/>
        <c:axPos val="b"/>
        <c:numFmt formatCode="General" sourceLinked="1"/>
        <c:majorTickMark val="cross"/>
        <c:minorTickMark val="cross"/>
        <c:tickLblPos val="nextTo"/>
        <c:spPr>
          <a:ln>
            <a:noFill/>
          </a:ln>
        </c:spPr>
        <c:txPr>
          <a:bodyPr/>
          <a:lstStyle/>
          <a:p>
            <a:pPr>
              <a:defRPr sz="1000" b="0"/>
            </a:pPr>
            <a:endParaRPr lang="nb-NO"/>
          </a:p>
        </c:txPr>
        <c:crossAx val="66437120"/>
        <c:crosses val="autoZero"/>
        <c:auto val="1"/>
        <c:lblAlgn val="ctr"/>
        <c:lblOffset val="100"/>
        <c:noMultiLvlLbl val="1"/>
      </c:catAx>
      <c:valAx>
        <c:axId val="66437120"/>
        <c:scaling>
          <c:orientation val="minMax"/>
          <c:max val="1"/>
        </c:scaling>
        <c:delete val="0"/>
        <c:axPos val="l"/>
        <c:majorGridlines>
          <c:spPr>
            <a:ln w="12700" cmpd="sng">
              <a:solidFill>
                <a:srgbClr val="D3D3D3"/>
              </a:solidFill>
              <a:prstDash val="solid"/>
            </a:ln>
          </c:spPr>
        </c:majorGridlines>
        <c:title>
          <c:tx>
            <c:rich>
              <a:bodyPr/>
              <a:lstStyle/>
              <a:p>
                <a:pPr>
                  <a:defRPr sz="1000" b="0"/>
                </a:pPr>
                <a:r>
                  <a:rPr lang="nb-NO"/>
                  <a:t>Prosent</a:t>
                </a:r>
              </a:p>
            </c:rich>
          </c:tx>
          <c:overlay val="0"/>
        </c:title>
        <c:numFmt formatCode="0%" sourceLinked="0"/>
        <c:majorTickMark val="cross"/>
        <c:minorTickMark val="cross"/>
        <c:tickLblPos val="nextTo"/>
        <c:spPr>
          <a:ln>
            <a:noFill/>
          </a:ln>
        </c:spPr>
        <c:txPr>
          <a:bodyPr/>
          <a:lstStyle/>
          <a:p>
            <a:pPr>
              <a:defRPr sz="1000" b="0"/>
            </a:pPr>
            <a:endParaRPr lang="nb-NO"/>
          </a:p>
        </c:txPr>
        <c:crossAx val="67451136"/>
        <c:crosses val="autoZero"/>
        <c:crossBetween val="between"/>
      </c:valAx>
    </c:plotArea>
    <c:plotVisOnly val="1"/>
    <c:dispBlanksAs val="zero"/>
    <c:showDLblsOverMax val="1"/>
  </c:chart>
  <c:txPr>
    <a:bodyPr/>
    <a:lstStyle/>
    <a:p>
      <a:pPr>
        <a:defRPr sz="1800"/>
      </a:pPr>
      <a:endParaRPr lang="nb-NO"/>
    </a:p>
  </c:txPr>
  <c:externalData r:id="rId1">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1"/>
  <c:lang val="nb-NO"/>
  <c:roundedCorners val="1"/>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1"/>
        <c:ser>
          <c:idx val="0"/>
          <c:order val="0"/>
          <c:tx>
            <c:strRef>
              <c:f>Sheet1!$B$1</c:f>
              <c:strCache>
                <c:ptCount val="1"/>
                <c:pt idx="0">
                  <c:v>Har barnehagen søkt om dispensasjon fra bemanningsnormen i 2020? </c:v>
                </c:pt>
              </c:strCache>
            </c:strRef>
          </c:tx>
          <c:spPr>
            <a:solidFill>
              <a:srgbClr val="4682B4"/>
            </a:solidFill>
            <a:ln>
              <a:solidFill>
                <a:srgbClr val="4682B4"/>
              </a:solidFill>
            </a:ln>
          </c:spPr>
          <c:invertIfNegative val="0"/>
          <c:dPt>
            <c:idx val="0"/>
            <c:invertIfNegative val="0"/>
            <c:bubble3D val="0"/>
            <c:spPr>
              <a:solidFill>
                <a:srgbClr val="4682B4"/>
              </a:solidFill>
            </c:spPr>
            <c:extLst>
              <c:ext xmlns:c16="http://schemas.microsoft.com/office/drawing/2014/chart" uri="{C3380CC4-5D6E-409C-BE32-E72D297353CC}">
                <c16:uniqueId val="{00000001-C102-4B69-A829-A792829AD086}"/>
              </c:ext>
            </c:extLst>
          </c:dPt>
          <c:dPt>
            <c:idx val="1"/>
            <c:invertIfNegative val="0"/>
            <c:bubble3D val="0"/>
            <c:spPr>
              <a:solidFill>
                <a:srgbClr val="9ACD32"/>
              </a:solidFill>
            </c:spPr>
            <c:extLst>
              <c:ext xmlns:c16="http://schemas.microsoft.com/office/drawing/2014/chart" uri="{C3380CC4-5D6E-409C-BE32-E72D297353CC}">
                <c16:uniqueId val="{00000003-C102-4B69-A829-A792829AD086}"/>
              </c:ext>
            </c:extLst>
          </c:dPt>
          <c:dPt>
            <c:idx val="2"/>
            <c:invertIfNegative val="0"/>
            <c:bubble3D val="0"/>
            <c:spPr>
              <a:solidFill>
                <a:srgbClr val="708090"/>
              </a:solidFill>
            </c:spPr>
            <c:extLst>
              <c:ext xmlns:c16="http://schemas.microsoft.com/office/drawing/2014/chart" uri="{C3380CC4-5D6E-409C-BE32-E72D297353CC}">
                <c16:uniqueId val="{00000005-C102-4B69-A829-A792829AD086}"/>
              </c:ext>
            </c:extLst>
          </c:dPt>
          <c:dPt>
            <c:idx val="3"/>
            <c:invertIfNegative val="0"/>
            <c:bubble3D val="0"/>
            <c:spPr>
              <a:solidFill>
                <a:srgbClr val="CD853F"/>
              </a:solidFill>
            </c:spPr>
            <c:extLst>
              <c:ext xmlns:c16="http://schemas.microsoft.com/office/drawing/2014/chart" uri="{C3380CC4-5D6E-409C-BE32-E72D297353CC}">
                <c16:uniqueId val="{00000007-C102-4B69-A829-A792829AD086}"/>
              </c:ext>
            </c:extLst>
          </c:dPt>
          <c:dPt>
            <c:idx val="4"/>
            <c:invertIfNegative val="0"/>
            <c:bubble3D val="0"/>
            <c:spPr>
              <a:solidFill>
                <a:srgbClr val="B22222"/>
              </a:solidFill>
            </c:spPr>
            <c:extLst>
              <c:ext xmlns:c16="http://schemas.microsoft.com/office/drawing/2014/chart" uri="{C3380CC4-5D6E-409C-BE32-E72D297353CC}">
                <c16:uniqueId val="{00000009-C102-4B69-A829-A792829AD086}"/>
              </c:ext>
            </c:extLst>
          </c:dPt>
          <c:dLbls>
            <c:numFmt formatCode="0.0%" sourceLinked="0"/>
            <c:txPr>
              <a:bodyPr/>
              <a:lstStyle/>
              <a:p>
                <a:pPr>
                  <a:defRPr sz="1000" b="0"/>
                </a:pPr>
                <a:endParaRPr lang="nb-NO"/>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Sheet1!$A$2:$A$6</c:f>
              <c:strCache>
                <c:ptCount val="5"/>
                <c:pt idx="0">
                  <c:v>Har søkt om dispensasjon</c:v>
                </c:pt>
                <c:pt idx="1">
                  <c:v>Kommer til å søke om dispensasjon</c:v>
                </c:pt>
                <c:pt idx="2">
                  <c:v>Vurderer å søke om dispensasjon</c:v>
                </c:pt>
                <c:pt idx="3">
                  <c:v>Kommer ikke til å søke om dispensasjon</c:v>
                </c:pt>
                <c:pt idx="4">
                  <c:v>Vet ikke</c:v>
                </c:pt>
              </c:strCache>
            </c:strRef>
          </c:cat>
          <c:val>
            <c:numRef>
              <c:f>Sheet1!$B$2:$B$6</c:f>
              <c:numCache>
                <c:formatCode>0.0%</c:formatCode>
                <c:ptCount val="5"/>
                <c:pt idx="0">
                  <c:v>6.9337442218798145E-2</c:v>
                </c:pt>
                <c:pt idx="1">
                  <c:v>2.6194144838212634E-2</c:v>
                </c:pt>
                <c:pt idx="2">
                  <c:v>8.0123266563944529E-2</c:v>
                </c:pt>
                <c:pt idx="3">
                  <c:v>0.79506933744221875</c:v>
                </c:pt>
                <c:pt idx="4">
                  <c:v>2.9275808936825885E-2</c:v>
                </c:pt>
              </c:numCache>
            </c:numRef>
          </c:val>
          <c:extLst>
            <c:ext xmlns:c16="http://schemas.microsoft.com/office/drawing/2014/chart" uri="{C3380CC4-5D6E-409C-BE32-E72D297353CC}">
              <c16:uniqueId val="{0000000A-C102-4B69-A829-A792829AD086}"/>
            </c:ext>
          </c:extLst>
        </c:ser>
        <c:dLbls>
          <c:showLegendKey val="0"/>
          <c:showVal val="0"/>
          <c:showCatName val="0"/>
          <c:showSerName val="0"/>
          <c:showPercent val="0"/>
          <c:showBubbleSize val="0"/>
        </c:dLbls>
        <c:gapWidth val="40"/>
        <c:axId val="67451136"/>
        <c:axId val="66437120"/>
      </c:barChart>
      <c:catAx>
        <c:axId val="67451136"/>
        <c:scaling>
          <c:orientation val="minMax"/>
        </c:scaling>
        <c:delete val="0"/>
        <c:axPos val="b"/>
        <c:numFmt formatCode="General" sourceLinked="1"/>
        <c:majorTickMark val="cross"/>
        <c:minorTickMark val="cross"/>
        <c:tickLblPos val="nextTo"/>
        <c:spPr>
          <a:ln>
            <a:noFill/>
          </a:ln>
        </c:spPr>
        <c:txPr>
          <a:bodyPr/>
          <a:lstStyle/>
          <a:p>
            <a:pPr>
              <a:defRPr sz="1000" b="0"/>
            </a:pPr>
            <a:endParaRPr lang="nb-NO"/>
          </a:p>
        </c:txPr>
        <c:crossAx val="66437120"/>
        <c:crosses val="autoZero"/>
        <c:auto val="1"/>
        <c:lblAlgn val="ctr"/>
        <c:lblOffset val="100"/>
        <c:noMultiLvlLbl val="1"/>
      </c:catAx>
      <c:valAx>
        <c:axId val="66437120"/>
        <c:scaling>
          <c:orientation val="minMax"/>
          <c:max val="1"/>
        </c:scaling>
        <c:delete val="0"/>
        <c:axPos val="l"/>
        <c:majorGridlines>
          <c:spPr>
            <a:ln w="12700" cmpd="sng">
              <a:solidFill>
                <a:srgbClr val="D3D3D3"/>
              </a:solidFill>
              <a:prstDash val="solid"/>
            </a:ln>
          </c:spPr>
        </c:majorGridlines>
        <c:title>
          <c:tx>
            <c:rich>
              <a:bodyPr/>
              <a:lstStyle/>
              <a:p>
                <a:pPr>
                  <a:defRPr sz="1000" b="0"/>
                </a:pPr>
                <a:r>
                  <a:rPr lang="nb-NO"/>
                  <a:t>Prosent</a:t>
                </a:r>
              </a:p>
            </c:rich>
          </c:tx>
          <c:overlay val="0"/>
        </c:title>
        <c:numFmt formatCode="0%" sourceLinked="0"/>
        <c:majorTickMark val="cross"/>
        <c:minorTickMark val="cross"/>
        <c:tickLblPos val="nextTo"/>
        <c:spPr>
          <a:ln>
            <a:noFill/>
          </a:ln>
        </c:spPr>
        <c:txPr>
          <a:bodyPr/>
          <a:lstStyle/>
          <a:p>
            <a:pPr>
              <a:defRPr sz="1000" b="0"/>
            </a:pPr>
            <a:endParaRPr lang="nb-NO"/>
          </a:p>
        </c:txPr>
        <c:crossAx val="67451136"/>
        <c:crosses val="autoZero"/>
        <c:crossBetween val="between"/>
      </c:valAx>
    </c:plotArea>
    <c:plotVisOnly val="1"/>
    <c:dispBlanksAs val="zero"/>
    <c:showDLblsOverMax val="1"/>
  </c:chart>
  <c:txPr>
    <a:bodyPr/>
    <a:lstStyle/>
    <a:p>
      <a:pPr>
        <a:defRPr sz="1800"/>
      </a:pPr>
      <a:endParaRPr lang="nb-NO"/>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1"/>
  <c:lang val="nb-NO"/>
  <c:roundedCorners val="1"/>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1"/>
        <c:ser>
          <c:idx val="0"/>
          <c:order val="0"/>
          <c:tx>
            <c:strRef>
              <c:f>Sheet1!$B$1</c:f>
              <c:strCache>
                <c:ptCount val="1"/>
                <c:pt idx="0">
                  <c:v>Hvilket årsresultat ligger barnehagen an til å få i 2019? </c:v>
                </c:pt>
              </c:strCache>
            </c:strRef>
          </c:tx>
          <c:spPr>
            <a:solidFill>
              <a:srgbClr val="4682B4"/>
            </a:solidFill>
            <a:ln>
              <a:solidFill>
                <a:srgbClr val="4682B4"/>
              </a:solidFill>
            </a:ln>
          </c:spPr>
          <c:invertIfNegative val="0"/>
          <c:dPt>
            <c:idx val="0"/>
            <c:invertIfNegative val="0"/>
            <c:bubble3D val="0"/>
            <c:spPr>
              <a:solidFill>
                <a:srgbClr val="4682B4"/>
              </a:solidFill>
            </c:spPr>
            <c:extLst>
              <c:ext xmlns:c16="http://schemas.microsoft.com/office/drawing/2014/chart" uri="{C3380CC4-5D6E-409C-BE32-E72D297353CC}">
                <c16:uniqueId val="{00000001-1E9D-4F29-8DE8-0E249148C310}"/>
              </c:ext>
            </c:extLst>
          </c:dPt>
          <c:dPt>
            <c:idx val="1"/>
            <c:invertIfNegative val="0"/>
            <c:bubble3D val="0"/>
            <c:spPr>
              <a:solidFill>
                <a:srgbClr val="9ACD32"/>
              </a:solidFill>
            </c:spPr>
            <c:extLst>
              <c:ext xmlns:c16="http://schemas.microsoft.com/office/drawing/2014/chart" uri="{C3380CC4-5D6E-409C-BE32-E72D297353CC}">
                <c16:uniqueId val="{00000003-1E9D-4F29-8DE8-0E249148C310}"/>
              </c:ext>
            </c:extLst>
          </c:dPt>
          <c:dPt>
            <c:idx val="2"/>
            <c:invertIfNegative val="0"/>
            <c:bubble3D val="0"/>
            <c:spPr>
              <a:solidFill>
                <a:srgbClr val="708090"/>
              </a:solidFill>
            </c:spPr>
            <c:extLst>
              <c:ext xmlns:c16="http://schemas.microsoft.com/office/drawing/2014/chart" uri="{C3380CC4-5D6E-409C-BE32-E72D297353CC}">
                <c16:uniqueId val="{00000005-1E9D-4F29-8DE8-0E249148C310}"/>
              </c:ext>
            </c:extLst>
          </c:dPt>
          <c:dPt>
            <c:idx val="3"/>
            <c:invertIfNegative val="0"/>
            <c:bubble3D val="0"/>
            <c:spPr>
              <a:solidFill>
                <a:srgbClr val="CD853F"/>
              </a:solidFill>
            </c:spPr>
            <c:extLst>
              <c:ext xmlns:c16="http://schemas.microsoft.com/office/drawing/2014/chart" uri="{C3380CC4-5D6E-409C-BE32-E72D297353CC}">
                <c16:uniqueId val="{00000007-1E9D-4F29-8DE8-0E249148C310}"/>
              </c:ext>
            </c:extLst>
          </c:dPt>
          <c:dPt>
            <c:idx val="4"/>
            <c:invertIfNegative val="0"/>
            <c:bubble3D val="0"/>
            <c:spPr>
              <a:solidFill>
                <a:srgbClr val="B22222"/>
              </a:solidFill>
            </c:spPr>
            <c:extLst>
              <c:ext xmlns:c16="http://schemas.microsoft.com/office/drawing/2014/chart" uri="{C3380CC4-5D6E-409C-BE32-E72D297353CC}">
                <c16:uniqueId val="{00000009-1E9D-4F29-8DE8-0E249148C310}"/>
              </c:ext>
            </c:extLst>
          </c:dPt>
          <c:dPt>
            <c:idx val="5"/>
            <c:invertIfNegative val="0"/>
            <c:bubble3D val="0"/>
            <c:spPr>
              <a:solidFill>
                <a:srgbClr val="FFA500"/>
              </a:solidFill>
            </c:spPr>
            <c:extLst>
              <c:ext xmlns:c16="http://schemas.microsoft.com/office/drawing/2014/chart" uri="{C3380CC4-5D6E-409C-BE32-E72D297353CC}">
                <c16:uniqueId val="{0000000B-1E9D-4F29-8DE8-0E249148C310}"/>
              </c:ext>
            </c:extLst>
          </c:dPt>
          <c:dPt>
            <c:idx val="6"/>
            <c:invertIfNegative val="0"/>
            <c:bubble3D val="0"/>
            <c:spPr>
              <a:solidFill>
                <a:srgbClr val="A1A1A1"/>
              </a:solidFill>
            </c:spPr>
            <c:extLst>
              <c:ext xmlns:c16="http://schemas.microsoft.com/office/drawing/2014/chart" uri="{C3380CC4-5D6E-409C-BE32-E72D297353CC}">
                <c16:uniqueId val="{0000000D-1E9D-4F29-8DE8-0E249148C310}"/>
              </c:ext>
            </c:extLst>
          </c:dPt>
          <c:dLbls>
            <c:numFmt formatCode="0.0%" sourceLinked="0"/>
            <c:txPr>
              <a:bodyPr/>
              <a:lstStyle/>
              <a:p>
                <a:pPr>
                  <a:defRPr sz="1000" b="0"/>
                </a:pPr>
                <a:endParaRPr lang="nb-NO"/>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Sheet1!$A$2:$A$8</c:f>
              <c:strCache>
                <c:ptCount val="7"/>
                <c:pt idx="0">
                  <c:v>Mer enn 400.000 kroner i overskudd</c:v>
                </c:pt>
                <c:pt idx="1">
                  <c:v>100.001 – 400.000 kroner i overskudd</c:v>
                </c:pt>
                <c:pt idx="2">
                  <c:v>1 – 100.000 kroner i overskudd</c:v>
                </c:pt>
                <c:pt idx="3">
                  <c:v>0-100.000 kroner i underskudd</c:v>
                </c:pt>
                <c:pt idx="4">
                  <c:v>100.001 - 400.000 kroner i underskudd</c:v>
                </c:pt>
                <c:pt idx="5">
                  <c:v>Mer enn 400.000 kroner i underskudd</c:v>
                </c:pt>
                <c:pt idx="6">
                  <c:v>Vet ikke</c:v>
                </c:pt>
              </c:strCache>
            </c:strRef>
          </c:cat>
          <c:val>
            <c:numRef>
              <c:f>Sheet1!$B$2:$B$8</c:f>
              <c:numCache>
                <c:formatCode>0.0%</c:formatCode>
                <c:ptCount val="7"/>
                <c:pt idx="0">
                  <c:v>9.861325115562404E-2</c:v>
                </c:pt>
                <c:pt idx="1">
                  <c:v>0.24191063174114022</c:v>
                </c:pt>
                <c:pt idx="2">
                  <c:v>0.19106317411402157</c:v>
                </c:pt>
                <c:pt idx="3">
                  <c:v>0.13251155624036981</c:v>
                </c:pt>
                <c:pt idx="4">
                  <c:v>0.19260400616332821</c:v>
                </c:pt>
                <c:pt idx="5">
                  <c:v>9.0909090909090912E-2</c:v>
                </c:pt>
                <c:pt idx="6">
                  <c:v>5.2388289676425268E-2</c:v>
                </c:pt>
              </c:numCache>
            </c:numRef>
          </c:val>
          <c:extLst>
            <c:ext xmlns:c16="http://schemas.microsoft.com/office/drawing/2014/chart" uri="{C3380CC4-5D6E-409C-BE32-E72D297353CC}">
              <c16:uniqueId val="{0000000E-1E9D-4F29-8DE8-0E249148C310}"/>
            </c:ext>
          </c:extLst>
        </c:ser>
        <c:dLbls>
          <c:showLegendKey val="0"/>
          <c:showVal val="0"/>
          <c:showCatName val="0"/>
          <c:showSerName val="0"/>
          <c:showPercent val="0"/>
          <c:showBubbleSize val="0"/>
        </c:dLbls>
        <c:gapWidth val="40"/>
        <c:axId val="67451136"/>
        <c:axId val="66437120"/>
      </c:barChart>
      <c:catAx>
        <c:axId val="67451136"/>
        <c:scaling>
          <c:orientation val="minMax"/>
        </c:scaling>
        <c:delete val="0"/>
        <c:axPos val="b"/>
        <c:numFmt formatCode="General" sourceLinked="1"/>
        <c:majorTickMark val="cross"/>
        <c:minorTickMark val="cross"/>
        <c:tickLblPos val="nextTo"/>
        <c:spPr>
          <a:ln>
            <a:noFill/>
          </a:ln>
        </c:spPr>
        <c:txPr>
          <a:bodyPr/>
          <a:lstStyle/>
          <a:p>
            <a:pPr>
              <a:defRPr sz="1000" b="0"/>
            </a:pPr>
            <a:endParaRPr lang="nb-NO"/>
          </a:p>
        </c:txPr>
        <c:crossAx val="66437120"/>
        <c:crosses val="autoZero"/>
        <c:auto val="1"/>
        <c:lblAlgn val="ctr"/>
        <c:lblOffset val="100"/>
        <c:noMultiLvlLbl val="1"/>
      </c:catAx>
      <c:valAx>
        <c:axId val="66437120"/>
        <c:scaling>
          <c:orientation val="minMax"/>
          <c:max val="1"/>
        </c:scaling>
        <c:delete val="0"/>
        <c:axPos val="l"/>
        <c:majorGridlines>
          <c:spPr>
            <a:ln w="12700" cmpd="sng">
              <a:solidFill>
                <a:srgbClr val="D3D3D3"/>
              </a:solidFill>
              <a:prstDash val="solid"/>
            </a:ln>
          </c:spPr>
        </c:majorGridlines>
        <c:title>
          <c:tx>
            <c:rich>
              <a:bodyPr/>
              <a:lstStyle/>
              <a:p>
                <a:pPr>
                  <a:defRPr sz="1000" b="0"/>
                </a:pPr>
                <a:r>
                  <a:rPr lang="nb-NO"/>
                  <a:t>Prosent</a:t>
                </a:r>
              </a:p>
            </c:rich>
          </c:tx>
          <c:overlay val="0"/>
        </c:title>
        <c:numFmt formatCode="0%" sourceLinked="0"/>
        <c:majorTickMark val="cross"/>
        <c:minorTickMark val="cross"/>
        <c:tickLblPos val="nextTo"/>
        <c:spPr>
          <a:ln>
            <a:noFill/>
          </a:ln>
        </c:spPr>
        <c:txPr>
          <a:bodyPr/>
          <a:lstStyle/>
          <a:p>
            <a:pPr>
              <a:defRPr sz="1000" b="0"/>
            </a:pPr>
            <a:endParaRPr lang="nb-NO"/>
          </a:p>
        </c:txPr>
        <c:crossAx val="67451136"/>
        <c:crosses val="autoZero"/>
        <c:crossBetween val="between"/>
      </c:valAx>
    </c:plotArea>
    <c:plotVisOnly val="1"/>
    <c:dispBlanksAs val="zero"/>
    <c:showDLblsOverMax val="1"/>
  </c:chart>
  <c:txPr>
    <a:bodyPr/>
    <a:lstStyle/>
    <a:p>
      <a:pPr>
        <a:defRPr sz="1800"/>
      </a:pPr>
      <a:endParaRPr lang="nb-NO"/>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1"/>
  <c:lang val="nb-NO"/>
  <c:roundedCorners val="1"/>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1"/>
        <c:ser>
          <c:idx val="0"/>
          <c:order val="0"/>
          <c:tx>
            <c:strRef>
              <c:f>Sheet1!$B$1</c:f>
              <c:strCache>
                <c:ptCount val="1"/>
                <c:pt idx="0">
                  <c:v>Hvilket årsresultat budsjetterer barnehagen med i 2020? </c:v>
                </c:pt>
              </c:strCache>
            </c:strRef>
          </c:tx>
          <c:spPr>
            <a:solidFill>
              <a:srgbClr val="4682B4"/>
            </a:solidFill>
            <a:ln>
              <a:solidFill>
                <a:srgbClr val="4682B4"/>
              </a:solidFill>
            </a:ln>
          </c:spPr>
          <c:invertIfNegative val="0"/>
          <c:dPt>
            <c:idx val="0"/>
            <c:invertIfNegative val="0"/>
            <c:bubble3D val="0"/>
            <c:spPr>
              <a:solidFill>
                <a:srgbClr val="0070C0"/>
              </a:solidFill>
            </c:spPr>
            <c:extLst>
              <c:ext xmlns:c16="http://schemas.microsoft.com/office/drawing/2014/chart" uri="{C3380CC4-5D6E-409C-BE32-E72D297353CC}">
                <c16:uniqueId val="{00000001-D35E-4F57-8844-C8BA4E7D3FEF}"/>
              </c:ext>
            </c:extLst>
          </c:dPt>
          <c:dPt>
            <c:idx val="1"/>
            <c:invertIfNegative val="0"/>
            <c:bubble3D val="0"/>
            <c:spPr>
              <a:solidFill>
                <a:srgbClr val="0070C0">
                  <a:alpha val="69804"/>
                </a:srgbClr>
              </a:solidFill>
            </c:spPr>
            <c:extLst>
              <c:ext xmlns:c16="http://schemas.microsoft.com/office/drawing/2014/chart" uri="{C3380CC4-5D6E-409C-BE32-E72D297353CC}">
                <c16:uniqueId val="{00000003-D35E-4F57-8844-C8BA4E7D3FEF}"/>
              </c:ext>
            </c:extLst>
          </c:dPt>
          <c:dPt>
            <c:idx val="2"/>
            <c:invertIfNegative val="0"/>
            <c:bubble3D val="0"/>
            <c:spPr>
              <a:solidFill>
                <a:srgbClr val="0070C0">
                  <a:alpha val="40000"/>
                </a:srgbClr>
              </a:solidFill>
            </c:spPr>
            <c:extLst>
              <c:ext xmlns:c16="http://schemas.microsoft.com/office/drawing/2014/chart" uri="{C3380CC4-5D6E-409C-BE32-E72D297353CC}">
                <c16:uniqueId val="{00000005-D35E-4F57-8844-C8BA4E7D3FEF}"/>
              </c:ext>
            </c:extLst>
          </c:dPt>
          <c:dPt>
            <c:idx val="3"/>
            <c:invertIfNegative val="0"/>
            <c:bubble3D val="0"/>
            <c:spPr>
              <a:solidFill>
                <a:srgbClr val="FF0000">
                  <a:alpha val="40000"/>
                </a:srgbClr>
              </a:solidFill>
            </c:spPr>
            <c:extLst>
              <c:ext xmlns:c16="http://schemas.microsoft.com/office/drawing/2014/chart" uri="{C3380CC4-5D6E-409C-BE32-E72D297353CC}">
                <c16:uniqueId val="{00000007-D35E-4F57-8844-C8BA4E7D3FEF}"/>
              </c:ext>
            </c:extLst>
          </c:dPt>
          <c:dPt>
            <c:idx val="4"/>
            <c:invertIfNegative val="0"/>
            <c:bubble3D val="0"/>
            <c:spPr>
              <a:solidFill>
                <a:srgbClr val="FF0000">
                  <a:alpha val="69804"/>
                </a:srgbClr>
              </a:solidFill>
            </c:spPr>
            <c:extLst>
              <c:ext xmlns:c16="http://schemas.microsoft.com/office/drawing/2014/chart" uri="{C3380CC4-5D6E-409C-BE32-E72D297353CC}">
                <c16:uniqueId val="{00000009-D35E-4F57-8844-C8BA4E7D3FEF}"/>
              </c:ext>
            </c:extLst>
          </c:dPt>
          <c:dPt>
            <c:idx val="5"/>
            <c:invertIfNegative val="0"/>
            <c:bubble3D val="0"/>
            <c:spPr>
              <a:solidFill>
                <a:srgbClr val="FF0000"/>
              </a:solidFill>
            </c:spPr>
            <c:extLst>
              <c:ext xmlns:c16="http://schemas.microsoft.com/office/drawing/2014/chart" uri="{C3380CC4-5D6E-409C-BE32-E72D297353CC}">
                <c16:uniqueId val="{0000000B-D35E-4F57-8844-C8BA4E7D3FEF}"/>
              </c:ext>
            </c:extLst>
          </c:dPt>
          <c:dPt>
            <c:idx val="6"/>
            <c:invertIfNegative val="0"/>
            <c:bubble3D val="0"/>
            <c:spPr>
              <a:solidFill>
                <a:srgbClr val="A1A1A1"/>
              </a:solidFill>
            </c:spPr>
            <c:extLst>
              <c:ext xmlns:c16="http://schemas.microsoft.com/office/drawing/2014/chart" uri="{C3380CC4-5D6E-409C-BE32-E72D297353CC}">
                <c16:uniqueId val="{0000000D-D35E-4F57-8844-C8BA4E7D3FEF}"/>
              </c:ext>
            </c:extLst>
          </c:dPt>
          <c:dLbls>
            <c:numFmt formatCode="0.0%" sourceLinked="0"/>
            <c:txPr>
              <a:bodyPr/>
              <a:lstStyle/>
              <a:p>
                <a:pPr>
                  <a:defRPr sz="1000" b="0"/>
                </a:pPr>
                <a:endParaRPr lang="nb-NO"/>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Sheet1!$A$2:$A$8</c:f>
              <c:strCache>
                <c:ptCount val="7"/>
                <c:pt idx="0">
                  <c:v>Mer enn 400.000 kroner i overskudd</c:v>
                </c:pt>
                <c:pt idx="1">
                  <c:v>100.001 – 400.000 kroner i overskudd</c:v>
                </c:pt>
                <c:pt idx="2">
                  <c:v>1 – 100.000 kroner i overskudd</c:v>
                </c:pt>
                <c:pt idx="3">
                  <c:v>0-100.000 kroner i underskudd</c:v>
                </c:pt>
                <c:pt idx="4">
                  <c:v>100.001 - 400.000 kroner i underskudd</c:v>
                </c:pt>
                <c:pt idx="5">
                  <c:v>Mer enn 400.000 kroner i underskudd</c:v>
                </c:pt>
                <c:pt idx="6">
                  <c:v>Vet ikke</c:v>
                </c:pt>
              </c:strCache>
            </c:strRef>
          </c:cat>
          <c:val>
            <c:numRef>
              <c:f>Sheet1!$B$2:$B$8</c:f>
              <c:numCache>
                <c:formatCode>0.0%</c:formatCode>
                <c:ptCount val="7"/>
                <c:pt idx="0">
                  <c:v>3.543913713405239E-2</c:v>
                </c:pt>
                <c:pt idx="1">
                  <c:v>0.11248073959938366</c:v>
                </c:pt>
                <c:pt idx="2">
                  <c:v>0.27426810477657937</c:v>
                </c:pt>
                <c:pt idx="3">
                  <c:v>0.19260400616332821</c:v>
                </c:pt>
                <c:pt idx="4">
                  <c:v>0.18489984591679506</c:v>
                </c:pt>
                <c:pt idx="5">
                  <c:v>9.7072419106317406E-2</c:v>
                </c:pt>
                <c:pt idx="6">
                  <c:v>0.10323574730354391</c:v>
                </c:pt>
              </c:numCache>
            </c:numRef>
          </c:val>
          <c:extLst>
            <c:ext xmlns:c16="http://schemas.microsoft.com/office/drawing/2014/chart" uri="{C3380CC4-5D6E-409C-BE32-E72D297353CC}">
              <c16:uniqueId val="{0000000E-D35E-4F57-8844-C8BA4E7D3FEF}"/>
            </c:ext>
          </c:extLst>
        </c:ser>
        <c:dLbls>
          <c:showLegendKey val="0"/>
          <c:showVal val="0"/>
          <c:showCatName val="0"/>
          <c:showSerName val="0"/>
          <c:showPercent val="0"/>
          <c:showBubbleSize val="0"/>
        </c:dLbls>
        <c:gapWidth val="40"/>
        <c:axId val="67451136"/>
        <c:axId val="66437120"/>
      </c:barChart>
      <c:catAx>
        <c:axId val="67451136"/>
        <c:scaling>
          <c:orientation val="minMax"/>
        </c:scaling>
        <c:delete val="0"/>
        <c:axPos val="b"/>
        <c:numFmt formatCode="General" sourceLinked="1"/>
        <c:majorTickMark val="cross"/>
        <c:minorTickMark val="cross"/>
        <c:tickLblPos val="nextTo"/>
        <c:spPr>
          <a:ln>
            <a:noFill/>
          </a:ln>
        </c:spPr>
        <c:txPr>
          <a:bodyPr/>
          <a:lstStyle/>
          <a:p>
            <a:pPr>
              <a:defRPr sz="1000" b="0"/>
            </a:pPr>
            <a:endParaRPr lang="nb-NO"/>
          </a:p>
        </c:txPr>
        <c:crossAx val="66437120"/>
        <c:crosses val="autoZero"/>
        <c:auto val="1"/>
        <c:lblAlgn val="ctr"/>
        <c:lblOffset val="100"/>
        <c:noMultiLvlLbl val="1"/>
      </c:catAx>
      <c:valAx>
        <c:axId val="66437120"/>
        <c:scaling>
          <c:orientation val="minMax"/>
          <c:max val="1"/>
        </c:scaling>
        <c:delete val="0"/>
        <c:axPos val="l"/>
        <c:majorGridlines>
          <c:spPr>
            <a:ln w="12700" cmpd="sng">
              <a:solidFill>
                <a:srgbClr val="D3D3D3"/>
              </a:solidFill>
              <a:prstDash val="solid"/>
            </a:ln>
          </c:spPr>
        </c:majorGridlines>
        <c:title>
          <c:tx>
            <c:rich>
              <a:bodyPr/>
              <a:lstStyle/>
              <a:p>
                <a:pPr>
                  <a:defRPr sz="1000" b="0"/>
                </a:pPr>
                <a:r>
                  <a:rPr lang="nb-NO"/>
                  <a:t>Prosent</a:t>
                </a:r>
              </a:p>
            </c:rich>
          </c:tx>
          <c:overlay val="0"/>
        </c:title>
        <c:numFmt formatCode="0%" sourceLinked="0"/>
        <c:majorTickMark val="cross"/>
        <c:minorTickMark val="cross"/>
        <c:tickLblPos val="nextTo"/>
        <c:spPr>
          <a:ln>
            <a:noFill/>
          </a:ln>
        </c:spPr>
        <c:txPr>
          <a:bodyPr/>
          <a:lstStyle/>
          <a:p>
            <a:pPr>
              <a:defRPr sz="1000" b="0"/>
            </a:pPr>
            <a:endParaRPr lang="nb-NO"/>
          </a:p>
        </c:txPr>
        <c:crossAx val="67451136"/>
        <c:crosses val="autoZero"/>
        <c:crossBetween val="between"/>
      </c:valAx>
    </c:plotArea>
    <c:plotVisOnly val="1"/>
    <c:dispBlanksAs val="zero"/>
    <c:showDLblsOverMax val="1"/>
  </c:chart>
  <c:txPr>
    <a:bodyPr/>
    <a:lstStyle/>
    <a:p>
      <a:pPr>
        <a:defRPr sz="1800"/>
      </a:pPr>
      <a:endParaRPr lang="nb-NO"/>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1"/>
  <c:lang val="nb-NO"/>
  <c:roundedCorners val="1"/>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1"/>
        <c:ser>
          <c:idx val="0"/>
          <c:order val="0"/>
          <c:tx>
            <c:strRef>
              <c:f>Sheet1!$B$1</c:f>
              <c:strCache>
                <c:ptCount val="1"/>
                <c:pt idx="0">
                  <c:v>Fristen for å innfri ny nasjonal bemanningsnorm gikk ut 1. august 2019. Innfrir barnehagen bemanningsnormen per 15.12.2019?</c:v>
                </c:pt>
              </c:strCache>
            </c:strRef>
          </c:tx>
          <c:spPr>
            <a:solidFill>
              <a:srgbClr val="4682B4"/>
            </a:solidFill>
            <a:ln>
              <a:solidFill>
                <a:srgbClr val="4682B4"/>
              </a:solidFill>
            </a:ln>
          </c:spPr>
          <c:invertIfNegative val="0"/>
          <c:dPt>
            <c:idx val="0"/>
            <c:invertIfNegative val="0"/>
            <c:bubble3D val="0"/>
            <c:spPr>
              <a:solidFill>
                <a:srgbClr val="4682B4"/>
              </a:solidFill>
            </c:spPr>
            <c:extLst>
              <c:ext xmlns:c16="http://schemas.microsoft.com/office/drawing/2014/chart" uri="{C3380CC4-5D6E-409C-BE32-E72D297353CC}">
                <c16:uniqueId val="{00000001-E6C1-4839-8205-2F8F521FA285}"/>
              </c:ext>
            </c:extLst>
          </c:dPt>
          <c:dPt>
            <c:idx val="1"/>
            <c:invertIfNegative val="0"/>
            <c:bubble3D val="0"/>
            <c:spPr>
              <a:solidFill>
                <a:srgbClr val="9ACD32"/>
              </a:solidFill>
            </c:spPr>
            <c:extLst>
              <c:ext xmlns:c16="http://schemas.microsoft.com/office/drawing/2014/chart" uri="{C3380CC4-5D6E-409C-BE32-E72D297353CC}">
                <c16:uniqueId val="{00000003-E6C1-4839-8205-2F8F521FA285}"/>
              </c:ext>
            </c:extLst>
          </c:dPt>
          <c:dPt>
            <c:idx val="2"/>
            <c:invertIfNegative val="0"/>
            <c:bubble3D val="0"/>
            <c:spPr>
              <a:solidFill>
                <a:srgbClr val="708090"/>
              </a:solidFill>
            </c:spPr>
            <c:extLst>
              <c:ext xmlns:c16="http://schemas.microsoft.com/office/drawing/2014/chart" uri="{C3380CC4-5D6E-409C-BE32-E72D297353CC}">
                <c16:uniqueId val="{00000005-E6C1-4839-8205-2F8F521FA285}"/>
              </c:ext>
            </c:extLst>
          </c:dPt>
          <c:dLbls>
            <c:numFmt formatCode="0.0%" sourceLinked="0"/>
            <c:txPr>
              <a:bodyPr/>
              <a:lstStyle/>
              <a:p>
                <a:pPr>
                  <a:defRPr sz="1000" b="0"/>
                </a:pPr>
                <a:endParaRPr lang="nb-NO"/>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Sheet1!$A$2:$A$4</c:f>
              <c:strCache>
                <c:ptCount val="3"/>
                <c:pt idx="0">
                  <c:v>Ja</c:v>
                </c:pt>
                <c:pt idx="1">
                  <c:v>Nei</c:v>
                </c:pt>
                <c:pt idx="2">
                  <c:v>Vet ikke</c:v>
                </c:pt>
              </c:strCache>
            </c:strRef>
          </c:cat>
          <c:val>
            <c:numRef>
              <c:f>Sheet1!$B$2:$B$4</c:f>
              <c:numCache>
                <c:formatCode>0.0%</c:formatCode>
                <c:ptCount val="3"/>
                <c:pt idx="0">
                  <c:v>0.97996918335901384</c:v>
                </c:pt>
                <c:pt idx="1">
                  <c:v>1.8489984591679508E-2</c:v>
                </c:pt>
                <c:pt idx="2">
                  <c:v>1.5408320493066256E-3</c:v>
                </c:pt>
              </c:numCache>
            </c:numRef>
          </c:val>
          <c:extLst>
            <c:ext xmlns:c16="http://schemas.microsoft.com/office/drawing/2014/chart" uri="{C3380CC4-5D6E-409C-BE32-E72D297353CC}">
              <c16:uniqueId val="{00000006-E6C1-4839-8205-2F8F521FA285}"/>
            </c:ext>
          </c:extLst>
        </c:ser>
        <c:dLbls>
          <c:showLegendKey val="0"/>
          <c:showVal val="0"/>
          <c:showCatName val="0"/>
          <c:showSerName val="0"/>
          <c:showPercent val="0"/>
          <c:showBubbleSize val="0"/>
        </c:dLbls>
        <c:gapWidth val="40"/>
        <c:axId val="67451136"/>
        <c:axId val="66437120"/>
      </c:barChart>
      <c:catAx>
        <c:axId val="67451136"/>
        <c:scaling>
          <c:orientation val="minMax"/>
        </c:scaling>
        <c:delete val="0"/>
        <c:axPos val="b"/>
        <c:numFmt formatCode="General" sourceLinked="1"/>
        <c:majorTickMark val="cross"/>
        <c:minorTickMark val="cross"/>
        <c:tickLblPos val="nextTo"/>
        <c:spPr>
          <a:ln>
            <a:noFill/>
          </a:ln>
        </c:spPr>
        <c:txPr>
          <a:bodyPr/>
          <a:lstStyle/>
          <a:p>
            <a:pPr>
              <a:defRPr sz="1000" b="0"/>
            </a:pPr>
            <a:endParaRPr lang="nb-NO"/>
          </a:p>
        </c:txPr>
        <c:crossAx val="66437120"/>
        <c:crosses val="autoZero"/>
        <c:auto val="1"/>
        <c:lblAlgn val="ctr"/>
        <c:lblOffset val="100"/>
        <c:noMultiLvlLbl val="1"/>
      </c:catAx>
      <c:valAx>
        <c:axId val="66437120"/>
        <c:scaling>
          <c:orientation val="minMax"/>
          <c:max val="1"/>
        </c:scaling>
        <c:delete val="0"/>
        <c:axPos val="l"/>
        <c:majorGridlines>
          <c:spPr>
            <a:ln w="12700" cmpd="sng">
              <a:solidFill>
                <a:srgbClr val="D3D3D3"/>
              </a:solidFill>
              <a:prstDash val="solid"/>
            </a:ln>
          </c:spPr>
        </c:majorGridlines>
        <c:title>
          <c:tx>
            <c:rich>
              <a:bodyPr/>
              <a:lstStyle/>
              <a:p>
                <a:pPr>
                  <a:defRPr sz="1000" b="0"/>
                </a:pPr>
                <a:r>
                  <a:t>Prosent</a:t>
                </a:r>
              </a:p>
            </c:rich>
          </c:tx>
          <c:overlay val="0"/>
        </c:title>
        <c:numFmt formatCode="0%" sourceLinked="0"/>
        <c:majorTickMark val="cross"/>
        <c:minorTickMark val="cross"/>
        <c:tickLblPos val="nextTo"/>
        <c:spPr>
          <a:ln>
            <a:noFill/>
          </a:ln>
        </c:spPr>
        <c:txPr>
          <a:bodyPr/>
          <a:lstStyle/>
          <a:p>
            <a:pPr>
              <a:defRPr sz="1000" b="0"/>
            </a:pPr>
            <a:endParaRPr lang="nb-NO"/>
          </a:p>
        </c:txPr>
        <c:crossAx val="67451136"/>
        <c:crosses val="autoZero"/>
        <c:crossBetween val="between"/>
      </c:valAx>
    </c:plotArea>
    <c:plotVisOnly val="1"/>
    <c:dispBlanksAs val="zero"/>
    <c:showDLblsOverMax val="1"/>
  </c:chart>
  <c:txPr>
    <a:bodyPr/>
    <a:lstStyle/>
    <a:p>
      <a:pPr>
        <a:defRPr sz="1800"/>
      </a:pPr>
      <a:endParaRPr lang="nb-NO"/>
    </a:p>
  </c:tx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1"/>
  <c:lang val="nb-NO"/>
  <c:roundedCorners val="1"/>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1"/>
        <c:ser>
          <c:idx val="0"/>
          <c:order val="0"/>
          <c:tx>
            <c:strRef>
              <c:f>Sheet1!$B$1</c:f>
              <c:strCache>
                <c:ptCount val="1"/>
                <c:pt idx="0">
                  <c:v>Har barnehagen i 2019 mottatt midler fra den statlige, øremerkede overgangsordningen for små private barnehager?</c:v>
                </c:pt>
              </c:strCache>
            </c:strRef>
          </c:tx>
          <c:spPr>
            <a:solidFill>
              <a:srgbClr val="4682B4"/>
            </a:solidFill>
            <a:ln>
              <a:solidFill>
                <a:srgbClr val="4682B4"/>
              </a:solidFill>
            </a:ln>
          </c:spPr>
          <c:invertIfNegative val="0"/>
          <c:dPt>
            <c:idx val="0"/>
            <c:invertIfNegative val="0"/>
            <c:bubble3D val="0"/>
            <c:spPr>
              <a:solidFill>
                <a:srgbClr val="4682B4"/>
              </a:solidFill>
            </c:spPr>
            <c:extLst>
              <c:ext xmlns:c16="http://schemas.microsoft.com/office/drawing/2014/chart" uri="{C3380CC4-5D6E-409C-BE32-E72D297353CC}">
                <c16:uniqueId val="{00000001-E9C3-4530-9BBF-875B67E92322}"/>
              </c:ext>
            </c:extLst>
          </c:dPt>
          <c:dPt>
            <c:idx val="1"/>
            <c:invertIfNegative val="0"/>
            <c:bubble3D val="0"/>
            <c:spPr>
              <a:solidFill>
                <a:srgbClr val="9ACD32"/>
              </a:solidFill>
            </c:spPr>
            <c:extLst>
              <c:ext xmlns:c16="http://schemas.microsoft.com/office/drawing/2014/chart" uri="{C3380CC4-5D6E-409C-BE32-E72D297353CC}">
                <c16:uniqueId val="{00000003-E9C3-4530-9BBF-875B67E92322}"/>
              </c:ext>
            </c:extLst>
          </c:dPt>
          <c:dPt>
            <c:idx val="2"/>
            <c:invertIfNegative val="0"/>
            <c:bubble3D val="0"/>
            <c:spPr>
              <a:solidFill>
                <a:srgbClr val="708090"/>
              </a:solidFill>
            </c:spPr>
            <c:extLst>
              <c:ext xmlns:c16="http://schemas.microsoft.com/office/drawing/2014/chart" uri="{C3380CC4-5D6E-409C-BE32-E72D297353CC}">
                <c16:uniqueId val="{00000005-E9C3-4530-9BBF-875B67E92322}"/>
              </c:ext>
            </c:extLst>
          </c:dPt>
          <c:dLbls>
            <c:numFmt formatCode="0.0%" sourceLinked="0"/>
            <c:txPr>
              <a:bodyPr/>
              <a:lstStyle/>
              <a:p>
                <a:pPr>
                  <a:defRPr sz="1000" b="0"/>
                </a:pPr>
                <a:endParaRPr lang="nb-NO"/>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Sheet1!$A$2:$A$4</c:f>
              <c:strCache>
                <c:ptCount val="3"/>
                <c:pt idx="0">
                  <c:v>Ja</c:v>
                </c:pt>
                <c:pt idx="1">
                  <c:v>Nei</c:v>
                </c:pt>
                <c:pt idx="2">
                  <c:v>Vet ikke</c:v>
                </c:pt>
              </c:strCache>
            </c:strRef>
          </c:cat>
          <c:val>
            <c:numRef>
              <c:f>Sheet1!$B$2:$B$4</c:f>
              <c:numCache>
                <c:formatCode>0.0%</c:formatCode>
                <c:ptCount val="3"/>
                <c:pt idx="0">
                  <c:v>0.1864406779661017</c:v>
                </c:pt>
                <c:pt idx="1">
                  <c:v>0.75808936825885975</c:v>
                </c:pt>
                <c:pt idx="2">
                  <c:v>5.5469953775038522E-2</c:v>
                </c:pt>
              </c:numCache>
            </c:numRef>
          </c:val>
          <c:extLst>
            <c:ext xmlns:c16="http://schemas.microsoft.com/office/drawing/2014/chart" uri="{C3380CC4-5D6E-409C-BE32-E72D297353CC}">
              <c16:uniqueId val="{00000006-E9C3-4530-9BBF-875B67E92322}"/>
            </c:ext>
          </c:extLst>
        </c:ser>
        <c:dLbls>
          <c:showLegendKey val="0"/>
          <c:showVal val="0"/>
          <c:showCatName val="0"/>
          <c:showSerName val="0"/>
          <c:showPercent val="0"/>
          <c:showBubbleSize val="0"/>
        </c:dLbls>
        <c:gapWidth val="40"/>
        <c:axId val="67451136"/>
        <c:axId val="66437120"/>
      </c:barChart>
      <c:catAx>
        <c:axId val="67451136"/>
        <c:scaling>
          <c:orientation val="minMax"/>
        </c:scaling>
        <c:delete val="0"/>
        <c:axPos val="b"/>
        <c:numFmt formatCode="General" sourceLinked="1"/>
        <c:majorTickMark val="cross"/>
        <c:minorTickMark val="cross"/>
        <c:tickLblPos val="nextTo"/>
        <c:spPr>
          <a:ln>
            <a:noFill/>
          </a:ln>
        </c:spPr>
        <c:txPr>
          <a:bodyPr/>
          <a:lstStyle/>
          <a:p>
            <a:pPr>
              <a:defRPr sz="1000" b="0"/>
            </a:pPr>
            <a:endParaRPr lang="nb-NO"/>
          </a:p>
        </c:txPr>
        <c:crossAx val="66437120"/>
        <c:crosses val="autoZero"/>
        <c:auto val="1"/>
        <c:lblAlgn val="ctr"/>
        <c:lblOffset val="100"/>
        <c:noMultiLvlLbl val="1"/>
      </c:catAx>
      <c:valAx>
        <c:axId val="66437120"/>
        <c:scaling>
          <c:orientation val="minMax"/>
          <c:max val="1"/>
        </c:scaling>
        <c:delete val="0"/>
        <c:axPos val="l"/>
        <c:majorGridlines>
          <c:spPr>
            <a:ln w="12700" cmpd="sng">
              <a:solidFill>
                <a:srgbClr val="D3D3D3"/>
              </a:solidFill>
              <a:prstDash val="solid"/>
            </a:ln>
          </c:spPr>
        </c:majorGridlines>
        <c:title>
          <c:tx>
            <c:rich>
              <a:bodyPr/>
              <a:lstStyle/>
              <a:p>
                <a:pPr>
                  <a:defRPr sz="1000" b="0"/>
                </a:pPr>
                <a:r>
                  <a:t>Prosent</a:t>
                </a:r>
              </a:p>
            </c:rich>
          </c:tx>
          <c:overlay val="0"/>
        </c:title>
        <c:numFmt formatCode="0%" sourceLinked="0"/>
        <c:majorTickMark val="cross"/>
        <c:minorTickMark val="cross"/>
        <c:tickLblPos val="nextTo"/>
        <c:spPr>
          <a:ln>
            <a:noFill/>
          </a:ln>
        </c:spPr>
        <c:txPr>
          <a:bodyPr/>
          <a:lstStyle/>
          <a:p>
            <a:pPr>
              <a:defRPr sz="1000" b="0"/>
            </a:pPr>
            <a:endParaRPr lang="nb-NO"/>
          </a:p>
        </c:txPr>
        <c:crossAx val="67451136"/>
        <c:crosses val="autoZero"/>
        <c:crossBetween val="between"/>
      </c:valAx>
    </c:plotArea>
    <c:plotVisOnly val="1"/>
    <c:dispBlanksAs val="zero"/>
    <c:showDLblsOverMax val="1"/>
  </c:chart>
  <c:txPr>
    <a:bodyPr/>
    <a:lstStyle/>
    <a:p>
      <a:pPr>
        <a:defRPr sz="1800"/>
      </a:pPr>
      <a:endParaRPr lang="nb-NO"/>
    </a:p>
  </c:txPr>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1"/>
  <c:lang val="nb-NO"/>
  <c:roundedCorners val="1"/>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1"/>
        <c:ser>
          <c:idx val="0"/>
          <c:order val="0"/>
          <c:tx>
            <c:strRef>
              <c:f>Sheet1!$B$1</c:f>
              <c:strCache>
                <c:ptCount val="1"/>
                <c:pt idx="0">
                  <c:v>Vurder konsekvensene av ny nasjonal bemanningsnorm. Er det grunnlag for videre drift av barnehagen etter innføringen av bemanningsnormen og gitt dagens tilskuddsnivå?</c:v>
                </c:pt>
              </c:strCache>
            </c:strRef>
          </c:tx>
          <c:spPr>
            <a:solidFill>
              <a:srgbClr val="4682B4"/>
            </a:solidFill>
            <a:ln>
              <a:solidFill>
                <a:srgbClr val="4682B4"/>
              </a:solidFill>
            </a:ln>
          </c:spPr>
          <c:invertIfNegative val="0"/>
          <c:dPt>
            <c:idx val="0"/>
            <c:invertIfNegative val="0"/>
            <c:bubble3D val="0"/>
            <c:spPr>
              <a:solidFill>
                <a:srgbClr val="4682B4"/>
              </a:solidFill>
            </c:spPr>
            <c:extLst>
              <c:ext xmlns:c16="http://schemas.microsoft.com/office/drawing/2014/chart" uri="{C3380CC4-5D6E-409C-BE32-E72D297353CC}">
                <c16:uniqueId val="{00000001-4FD5-4E00-BA1D-FF7D883EEC8E}"/>
              </c:ext>
            </c:extLst>
          </c:dPt>
          <c:dPt>
            <c:idx val="1"/>
            <c:invertIfNegative val="0"/>
            <c:bubble3D val="0"/>
            <c:spPr>
              <a:solidFill>
                <a:srgbClr val="9ACD32"/>
              </a:solidFill>
            </c:spPr>
            <c:extLst>
              <c:ext xmlns:c16="http://schemas.microsoft.com/office/drawing/2014/chart" uri="{C3380CC4-5D6E-409C-BE32-E72D297353CC}">
                <c16:uniqueId val="{00000003-4FD5-4E00-BA1D-FF7D883EEC8E}"/>
              </c:ext>
            </c:extLst>
          </c:dPt>
          <c:dPt>
            <c:idx val="2"/>
            <c:invertIfNegative val="0"/>
            <c:bubble3D val="0"/>
            <c:spPr>
              <a:solidFill>
                <a:srgbClr val="708090"/>
              </a:solidFill>
            </c:spPr>
            <c:extLst>
              <c:ext xmlns:c16="http://schemas.microsoft.com/office/drawing/2014/chart" uri="{C3380CC4-5D6E-409C-BE32-E72D297353CC}">
                <c16:uniqueId val="{00000005-4FD5-4E00-BA1D-FF7D883EEC8E}"/>
              </c:ext>
            </c:extLst>
          </c:dPt>
          <c:dLbls>
            <c:numFmt formatCode="0.0%" sourceLinked="0"/>
            <c:txPr>
              <a:bodyPr/>
              <a:lstStyle/>
              <a:p>
                <a:pPr>
                  <a:defRPr sz="1000" b="0"/>
                </a:pPr>
                <a:endParaRPr lang="nb-NO"/>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Sheet1!$A$2:$A$4</c:f>
              <c:strCache>
                <c:ptCount val="3"/>
                <c:pt idx="0">
                  <c:v>Ja</c:v>
                </c:pt>
                <c:pt idx="1">
                  <c:v>Nei</c:v>
                </c:pt>
                <c:pt idx="2">
                  <c:v>Vet ikke</c:v>
                </c:pt>
              </c:strCache>
            </c:strRef>
          </c:cat>
          <c:val>
            <c:numRef>
              <c:f>Sheet1!$B$2:$B$4</c:f>
              <c:numCache>
                <c:formatCode>0.0%</c:formatCode>
                <c:ptCount val="3"/>
                <c:pt idx="0">
                  <c:v>0.48073959938366717</c:v>
                </c:pt>
                <c:pt idx="1">
                  <c:v>0.16178736517719569</c:v>
                </c:pt>
                <c:pt idx="2">
                  <c:v>0.35747303543913711</c:v>
                </c:pt>
              </c:numCache>
            </c:numRef>
          </c:val>
          <c:extLst>
            <c:ext xmlns:c16="http://schemas.microsoft.com/office/drawing/2014/chart" uri="{C3380CC4-5D6E-409C-BE32-E72D297353CC}">
              <c16:uniqueId val="{00000006-4FD5-4E00-BA1D-FF7D883EEC8E}"/>
            </c:ext>
          </c:extLst>
        </c:ser>
        <c:dLbls>
          <c:showLegendKey val="0"/>
          <c:showVal val="0"/>
          <c:showCatName val="0"/>
          <c:showSerName val="0"/>
          <c:showPercent val="0"/>
          <c:showBubbleSize val="0"/>
        </c:dLbls>
        <c:gapWidth val="40"/>
        <c:axId val="67451136"/>
        <c:axId val="66437120"/>
      </c:barChart>
      <c:catAx>
        <c:axId val="67451136"/>
        <c:scaling>
          <c:orientation val="minMax"/>
        </c:scaling>
        <c:delete val="0"/>
        <c:axPos val="b"/>
        <c:numFmt formatCode="General" sourceLinked="1"/>
        <c:majorTickMark val="cross"/>
        <c:minorTickMark val="cross"/>
        <c:tickLblPos val="nextTo"/>
        <c:spPr>
          <a:ln>
            <a:noFill/>
          </a:ln>
        </c:spPr>
        <c:txPr>
          <a:bodyPr/>
          <a:lstStyle/>
          <a:p>
            <a:pPr>
              <a:defRPr sz="1000" b="0"/>
            </a:pPr>
            <a:endParaRPr lang="nb-NO"/>
          </a:p>
        </c:txPr>
        <c:crossAx val="66437120"/>
        <c:crosses val="autoZero"/>
        <c:auto val="1"/>
        <c:lblAlgn val="ctr"/>
        <c:lblOffset val="100"/>
        <c:noMultiLvlLbl val="1"/>
      </c:catAx>
      <c:valAx>
        <c:axId val="66437120"/>
        <c:scaling>
          <c:orientation val="minMax"/>
          <c:max val="1"/>
        </c:scaling>
        <c:delete val="0"/>
        <c:axPos val="l"/>
        <c:majorGridlines>
          <c:spPr>
            <a:ln w="12700" cmpd="sng">
              <a:solidFill>
                <a:srgbClr val="D3D3D3"/>
              </a:solidFill>
              <a:prstDash val="solid"/>
            </a:ln>
          </c:spPr>
        </c:majorGridlines>
        <c:title>
          <c:tx>
            <c:rich>
              <a:bodyPr/>
              <a:lstStyle/>
              <a:p>
                <a:pPr>
                  <a:defRPr sz="1000" b="0"/>
                </a:pPr>
                <a:r>
                  <a:t>Prosent</a:t>
                </a:r>
              </a:p>
            </c:rich>
          </c:tx>
          <c:overlay val="0"/>
        </c:title>
        <c:numFmt formatCode="0%" sourceLinked="0"/>
        <c:majorTickMark val="cross"/>
        <c:minorTickMark val="cross"/>
        <c:tickLblPos val="nextTo"/>
        <c:spPr>
          <a:ln>
            <a:noFill/>
          </a:ln>
        </c:spPr>
        <c:txPr>
          <a:bodyPr/>
          <a:lstStyle/>
          <a:p>
            <a:pPr>
              <a:defRPr sz="1000" b="0"/>
            </a:pPr>
            <a:endParaRPr lang="nb-NO"/>
          </a:p>
        </c:txPr>
        <c:crossAx val="67451136"/>
        <c:crosses val="autoZero"/>
        <c:crossBetween val="between"/>
      </c:valAx>
    </c:plotArea>
    <c:plotVisOnly val="1"/>
    <c:dispBlanksAs val="zero"/>
    <c:showDLblsOverMax val="1"/>
  </c:chart>
  <c:txPr>
    <a:bodyPr/>
    <a:lstStyle/>
    <a:p>
      <a:pPr>
        <a:defRPr sz="1800"/>
      </a:pPr>
      <a:endParaRPr lang="nb-NO"/>
    </a:p>
  </c:txPr>
  <c:externalData r:id="rId1">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1"/>
  <c:lang val="nb-NO"/>
  <c:roundedCorners val="1"/>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1"/>
        <c:ser>
          <c:idx val="0"/>
          <c:order val="0"/>
          <c:tx>
            <c:strRef>
              <c:f>Sheet1!$B$1</c:f>
              <c:strCache>
                <c:ptCount val="1"/>
                <c:pt idx="0">
                  <c:v>Hva planlegger barnehagen å gjøre? </c:v>
                </c:pt>
              </c:strCache>
            </c:strRef>
          </c:tx>
          <c:spPr>
            <a:solidFill>
              <a:srgbClr val="4682B4"/>
            </a:solidFill>
            <a:ln>
              <a:solidFill>
                <a:srgbClr val="4682B4"/>
              </a:solidFill>
            </a:ln>
          </c:spPr>
          <c:invertIfNegative val="0"/>
          <c:dPt>
            <c:idx val="0"/>
            <c:invertIfNegative val="0"/>
            <c:bubble3D val="0"/>
            <c:spPr>
              <a:solidFill>
                <a:srgbClr val="4682B4"/>
              </a:solidFill>
            </c:spPr>
            <c:extLst>
              <c:ext xmlns:c16="http://schemas.microsoft.com/office/drawing/2014/chart" uri="{C3380CC4-5D6E-409C-BE32-E72D297353CC}">
                <c16:uniqueId val="{00000001-B680-42BA-B889-17302AF97128}"/>
              </c:ext>
            </c:extLst>
          </c:dPt>
          <c:dPt>
            <c:idx val="1"/>
            <c:invertIfNegative val="0"/>
            <c:bubble3D val="0"/>
            <c:spPr>
              <a:solidFill>
                <a:srgbClr val="9ACD32"/>
              </a:solidFill>
            </c:spPr>
            <c:extLst>
              <c:ext xmlns:c16="http://schemas.microsoft.com/office/drawing/2014/chart" uri="{C3380CC4-5D6E-409C-BE32-E72D297353CC}">
                <c16:uniqueId val="{00000003-B680-42BA-B889-17302AF97128}"/>
              </c:ext>
            </c:extLst>
          </c:dPt>
          <c:dPt>
            <c:idx val="2"/>
            <c:invertIfNegative val="0"/>
            <c:bubble3D val="0"/>
            <c:spPr>
              <a:solidFill>
                <a:srgbClr val="708090"/>
              </a:solidFill>
            </c:spPr>
            <c:extLst>
              <c:ext xmlns:c16="http://schemas.microsoft.com/office/drawing/2014/chart" uri="{C3380CC4-5D6E-409C-BE32-E72D297353CC}">
                <c16:uniqueId val="{00000005-B680-42BA-B889-17302AF97128}"/>
              </c:ext>
            </c:extLst>
          </c:dPt>
          <c:dPt>
            <c:idx val="3"/>
            <c:invertIfNegative val="0"/>
            <c:bubble3D val="0"/>
            <c:spPr>
              <a:solidFill>
                <a:srgbClr val="CD853F"/>
              </a:solidFill>
            </c:spPr>
            <c:extLst>
              <c:ext xmlns:c16="http://schemas.microsoft.com/office/drawing/2014/chart" uri="{C3380CC4-5D6E-409C-BE32-E72D297353CC}">
                <c16:uniqueId val="{00000007-B680-42BA-B889-17302AF97128}"/>
              </c:ext>
            </c:extLst>
          </c:dPt>
          <c:dLbls>
            <c:numFmt formatCode="0.0%" sourceLinked="0"/>
            <c:txPr>
              <a:bodyPr/>
              <a:lstStyle/>
              <a:p>
                <a:pPr>
                  <a:defRPr sz="1000" b="0"/>
                </a:pPr>
                <a:endParaRPr lang="nb-NO"/>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Sheet1!$A$2:$A$5</c:f>
              <c:strCache>
                <c:ptCount val="4"/>
                <c:pt idx="0">
                  <c:v>Avvikle driften</c:v>
                </c:pt>
                <c:pt idx="1">
                  <c:v>Selge barnehagen</c:v>
                </c:pt>
                <c:pt idx="2">
                  <c:v>Vet ikke</c:v>
                </c:pt>
                <c:pt idx="3">
                  <c:v>Annet, spesifiser her:</c:v>
                </c:pt>
              </c:strCache>
            </c:strRef>
          </c:cat>
          <c:val>
            <c:numRef>
              <c:f>Sheet1!$B$2:$B$5</c:f>
              <c:numCache>
                <c:formatCode>0.0%</c:formatCode>
                <c:ptCount val="4"/>
                <c:pt idx="0">
                  <c:v>6.6666666666666666E-2</c:v>
                </c:pt>
                <c:pt idx="1">
                  <c:v>7.6190476190476197E-2</c:v>
                </c:pt>
                <c:pt idx="2">
                  <c:v>0.47619047619047616</c:v>
                </c:pt>
                <c:pt idx="3">
                  <c:v>0.38095238095238093</c:v>
                </c:pt>
              </c:numCache>
            </c:numRef>
          </c:val>
          <c:extLst>
            <c:ext xmlns:c16="http://schemas.microsoft.com/office/drawing/2014/chart" uri="{C3380CC4-5D6E-409C-BE32-E72D297353CC}">
              <c16:uniqueId val="{00000008-B680-42BA-B889-17302AF97128}"/>
            </c:ext>
          </c:extLst>
        </c:ser>
        <c:dLbls>
          <c:showLegendKey val="0"/>
          <c:showVal val="0"/>
          <c:showCatName val="0"/>
          <c:showSerName val="0"/>
          <c:showPercent val="0"/>
          <c:showBubbleSize val="0"/>
        </c:dLbls>
        <c:gapWidth val="40"/>
        <c:axId val="67451136"/>
        <c:axId val="66437120"/>
      </c:barChart>
      <c:catAx>
        <c:axId val="67451136"/>
        <c:scaling>
          <c:orientation val="minMax"/>
        </c:scaling>
        <c:delete val="0"/>
        <c:axPos val="b"/>
        <c:numFmt formatCode="General" sourceLinked="1"/>
        <c:majorTickMark val="cross"/>
        <c:minorTickMark val="cross"/>
        <c:tickLblPos val="nextTo"/>
        <c:spPr>
          <a:ln>
            <a:noFill/>
          </a:ln>
        </c:spPr>
        <c:txPr>
          <a:bodyPr/>
          <a:lstStyle/>
          <a:p>
            <a:pPr>
              <a:defRPr sz="1000" b="0"/>
            </a:pPr>
            <a:endParaRPr lang="nb-NO"/>
          </a:p>
        </c:txPr>
        <c:crossAx val="66437120"/>
        <c:crosses val="autoZero"/>
        <c:auto val="1"/>
        <c:lblAlgn val="ctr"/>
        <c:lblOffset val="100"/>
        <c:noMultiLvlLbl val="1"/>
      </c:catAx>
      <c:valAx>
        <c:axId val="66437120"/>
        <c:scaling>
          <c:orientation val="minMax"/>
          <c:max val="1"/>
        </c:scaling>
        <c:delete val="0"/>
        <c:axPos val="l"/>
        <c:majorGridlines>
          <c:spPr>
            <a:ln w="12700" cmpd="sng">
              <a:solidFill>
                <a:srgbClr val="D3D3D3"/>
              </a:solidFill>
              <a:prstDash val="solid"/>
            </a:ln>
          </c:spPr>
        </c:majorGridlines>
        <c:title>
          <c:tx>
            <c:rich>
              <a:bodyPr/>
              <a:lstStyle/>
              <a:p>
                <a:pPr>
                  <a:defRPr sz="1000" b="0"/>
                </a:pPr>
                <a:r>
                  <a:rPr lang="nb-NO"/>
                  <a:t>Prosent</a:t>
                </a:r>
              </a:p>
            </c:rich>
          </c:tx>
          <c:overlay val="0"/>
        </c:title>
        <c:numFmt formatCode="0%" sourceLinked="0"/>
        <c:majorTickMark val="cross"/>
        <c:minorTickMark val="cross"/>
        <c:tickLblPos val="nextTo"/>
        <c:spPr>
          <a:ln>
            <a:noFill/>
          </a:ln>
        </c:spPr>
        <c:txPr>
          <a:bodyPr/>
          <a:lstStyle/>
          <a:p>
            <a:pPr>
              <a:defRPr sz="1000" b="0"/>
            </a:pPr>
            <a:endParaRPr lang="nb-NO"/>
          </a:p>
        </c:txPr>
        <c:crossAx val="67451136"/>
        <c:crosses val="autoZero"/>
        <c:crossBetween val="between"/>
      </c:valAx>
    </c:plotArea>
    <c:plotVisOnly val="1"/>
    <c:dispBlanksAs val="zero"/>
    <c:showDLblsOverMax val="1"/>
  </c:chart>
  <c:txPr>
    <a:bodyPr/>
    <a:lstStyle/>
    <a:p>
      <a:pPr>
        <a:defRPr sz="1800"/>
      </a:pPr>
      <a:endParaRPr lang="nb-NO"/>
    </a:p>
  </c:txPr>
  <c:externalData r:id="rId1">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1"/>
  <c:lang val="nb-NO"/>
  <c:roundedCorners val="1"/>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1"/>
        <c:ser>
          <c:idx val="0"/>
          <c:order val="0"/>
          <c:tx>
            <c:strRef>
              <c:f>Sheet1!$B$1</c:f>
              <c:strCache>
                <c:ptCount val="1"/>
                <c:pt idx="0">
                  <c:v>Hvordan finansierer barnehagen innfrielse av bemanningsnormen? (Flere svar mulig)</c:v>
                </c:pt>
              </c:strCache>
            </c:strRef>
          </c:tx>
          <c:spPr>
            <a:solidFill>
              <a:srgbClr val="4682B4"/>
            </a:solidFill>
            <a:ln>
              <a:solidFill>
                <a:srgbClr val="4682B4"/>
              </a:solidFill>
            </a:ln>
          </c:spPr>
          <c:invertIfNegative val="0"/>
          <c:dPt>
            <c:idx val="0"/>
            <c:invertIfNegative val="0"/>
            <c:bubble3D val="0"/>
            <c:spPr>
              <a:solidFill>
                <a:srgbClr val="4682B4"/>
              </a:solidFill>
            </c:spPr>
            <c:extLst>
              <c:ext xmlns:c16="http://schemas.microsoft.com/office/drawing/2014/chart" uri="{C3380CC4-5D6E-409C-BE32-E72D297353CC}">
                <c16:uniqueId val="{00000001-92C9-42F1-87CE-FB4E3D91176B}"/>
              </c:ext>
            </c:extLst>
          </c:dPt>
          <c:dPt>
            <c:idx val="1"/>
            <c:invertIfNegative val="0"/>
            <c:bubble3D val="0"/>
            <c:spPr>
              <a:solidFill>
                <a:srgbClr val="9ACD32"/>
              </a:solidFill>
            </c:spPr>
            <c:extLst>
              <c:ext xmlns:c16="http://schemas.microsoft.com/office/drawing/2014/chart" uri="{C3380CC4-5D6E-409C-BE32-E72D297353CC}">
                <c16:uniqueId val="{00000003-92C9-42F1-87CE-FB4E3D91176B}"/>
              </c:ext>
            </c:extLst>
          </c:dPt>
          <c:dPt>
            <c:idx val="2"/>
            <c:invertIfNegative val="0"/>
            <c:bubble3D val="0"/>
            <c:spPr>
              <a:solidFill>
                <a:srgbClr val="708090"/>
              </a:solidFill>
            </c:spPr>
            <c:extLst>
              <c:ext xmlns:c16="http://schemas.microsoft.com/office/drawing/2014/chart" uri="{C3380CC4-5D6E-409C-BE32-E72D297353CC}">
                <c16:uniqueId val="{00000005-92C9-42F1-87CE-FB4E3D91176B}"/>
              </c:ext>
            </c:extLst>
          </c:dPt>
          <c:dPt>
            <c:idx val="3"/>
            <c:invertIfNegative val="0"/>
            <c:bubble3D val="0"/>
            <c:spPr>
              <a:solidFill>
                <a:srgbClr val="CD853F"/>
              </a:solidFill>
            </c:spPr>
            <c:extLst>
              <c:ext xmlns:c16="http://schemas.microsoft.com/office/drawing/2014/chart" uri="{C3380CC4-5D6E-409C-BE32-E72D297353CC}">
                <c16:uniqueId val="{00000007-92C9-42F1-87CE-FB4E3D91176B}"/>
              </c:ext>
            </c:extLst>
          </c:dPt>
          <c:dPt>
            <c:idx val="4"/>
            <c:invertIfNegative val="0"/>
            <c:bubble3D val="0"/>
            <c:spPr>
              <a:solidFill>
                <a:srgbClr val="B22222"/>
              </a:solidFill>
            </c:spPr>
            <c:extLst>
              <c:ext xmlns:c16="http://schemas.microsoft.com/office/drawing/2014/chart" uri="{C3380CC4-5D6E-409C-BE32-E72D297353CC}">
                <c16:uniqueId val="{00000009-92C9-42F1-87CE-FB4E3D91176B}"/>
              </c:ext>
            </c:extLst>
          </c:dPt>
          <c:dPt>
            <c:idx val="5"/>
            <c:invertIfNegative val="0"/>
            <c:bubble3D val="0"/>
            <c:spPr>
              <a:solidFill>
                <a:srgbClr val="FFA500"/>
              </a:solidFill>
            </c:spPr>
            <c:extLst>
              <c:ext xmlns:c16="http://schemas.microsoft.com/office/drawing/2014/chart" uri="{C3380CC4-5D6E-409C-BE32-E72D297353CC}">
                <c16:uniqueId val="{0000000B-92C9-42F1-87CE-FB4E3D91176B}"/>
              </c:ext>
            </c:extLst>
          </c:dPt>
          <c:dPt>
            <c:idx val="6"/>
            <c:invertIfNegative val="0"/>
            <c:bubble3D val="0"/>
            <c:spPr>
              <a:solidFill>
                <a:srgbClr val="A1A1A1"/>
              </a:solidFill>
            </c:spPr>
            <c:extLst>
              <c:ext xmlns:c16="http://schemas.microsoft.com/office/drawing/2014/chart" uri="{C3380CC4-5D6E-409C-BE32-E72D297353CC}">
                <c16:uniqueId val="{0000000D-92C9-42F1-87CE-FB4E3D91176B}"/>
              </c:ext>
            </c:extLst>
          </c:dPt>
          <c:dPt>
            <c:idx val="7"/>
            <c:invertIfNegative val="0"/>
            <c:bubble3D val="0"/>
            <c:spPr>
              <a:solidFill>
                <a:srgbClr val="FF4500"/>
              </a:solidFill>
            </c:spPr>
            <c:extLst>
              <c:ext xmlns:c16="http://schemas.microsoft.com/office/drawing/2014/chart" uri="{C3380CC4-5D6E-409C-BE32-E72D297353CC}">
                <c16:uniqueId val="{0000000F-92C9-42F1-87CE-FB4E3D91176B}"/>
              </c:ext>
            </c:extLst>
          </c:dPt>
          <c:dPt>
            <c:idx val="8"/>
            <c:invertIfNegative val="0"/>
            <c:bubble3D val="0"/>
            <c:spPr>
              <a:solidFill>
                <a:srgbClr val="A0522D"/>
              </a:solidFill>
            </c:spPr>
            <c:extLst>
              <c:ext xmlns:c16="http://schemas.microsoft.com/office/drawing/2014/chart" uri="{C3380CC4-5D6E-409C-BE32-E72D297353CC}">
                <c16:uniqueId val="{00000011-92C9-42F1-87CE-FB4E3D91176B}"/>
              </c:ext>
            </c:extLst>
          </c:dPt>
          <c:dLbls>
            <c:numFmt formatCode="0.0%" sourceLinked="0"/>
            <c:txPr>
              <a:bodyPr/>
              <a:lstStyle/>
              <a:p>
                <a:pPr>
                  <a:defRPr sz="1000" b="0"/>
                </a:pPr>
                <a:endParaRPr lang="nb-NO"/>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Sheet1!$A$2:$A$10</c:f>
              <c:strCache>
                <c:ptCount val="9"/>
                <c:pt idx="0">
                  <c:v>Får bemanningsnorm finansiert via ordinært tilskudd</c:v>
                </c:pt>
                <c:pt idx="1">
                  <c:v>Har fått øremerkede midler (ekstraordinær tildeling til små private barnehager)</c:v>
                </c:pt>
                <c:pt idx="2">
                  <c:v>Kutt i kompetanseheving</c:v>
                </c:pt>
                <c:pt idx="3">
                  <c:v>Kutt i vedlikehold</c:v>
                </c:pt>
                <c:pt idx="4">
                  <c:v>Kutt i leker og utstyr</c:v>
                </c:pt>
                <c:pt idx="5">
                  <c:v>Tar av oppsparte midler</c:v>
                </c:pt>
                <c:pt idx="6">
                  <c:v>Budsjetterer med underskudd</c:v>
                </c:pt>
                <c:pt idx="7">
                  <c:v>Vet ikke</c:v>
                </c:pt>
                <c:pt idx="8">
                  <c:v>Annet, notér:</c:v>
                </c:pt>
              </c:strCache>
            </c:strRef>
          </c:cat>
          <c:val>
            <c:numRef>
              <c:f>Sheet1!$B$2:$B$10</c:f>
              <c:numCache>
                <c:formatCode>0.0%</c:formatCode>
                <c:ptCount val="9"/>
                <c:pt idx="0">
                  <c:v>0.38522012578616355</c:v>
                </c:pt>
                <c:pt idx="1">
                  <c:v>0.12578616352201258</c:v>
                </c:pt>
                <c:pt idx="2">
                  <c:v>0.42452830188679247</c:v>
                </c:pt>
                <c:pt idx="3">
                  <c:v>0.43396226415094341</c:v>
                </c:pt>
                <c:pt idx="4">
                  <c:v>0.49371069182389937</c:v>
                </c:pt>
                <c:pt idx="5">
                  <c:v>0.52672955974842772</c:v>
                </c:pt>
                <c:pt idx="6">
                  <c:v>0.419811320754717</c:v>
                </c:pt>
                <c:pt idx="7">
                  <c:v>2.8301886792452831E-2</c:v>
                </c:pt>
                <c:pt idx="8">
                  <c:v>0.11320754716981132</c:v>
                </c:pt>
              </c:numCache>
            </c:numRef>
          </c:val>
          <c:extLst>
            <c:ext xmlns:c16="http://schemas.microsoft.com/office/drawing/2014/chart" uri="{C3380CC4-5D6E-409C-BE32-E72D297353CC}">
              <c16:uniqueId val="{00000012-92C9-42F1-87CE-FB4E3D91176B}"/>
            </c:ext>
          </c:extLst>
        </c:ser>
        <c:dLbls>
          <c:showLegendKey val="0"/>
          <c:showVal val="0"/>
          <c:showCatName val="0"/>
          <c:showSerName val="0"/>
          <c:showPercent val="0"/>
          <c:showBubbleSize val="0"/>
        </c:dLbls>
        <c:gapWidth val="40"/>
        <c:axId val="67451136"/>
        <c:axId val="66437120"/>
      </c:barChart>
      <c:catAx>
        <c:axId val="67451136"/>
        <c:scaling>
          <c:orientation val="minMax"/>
        </c:scaling>
        <c:delete val="0"/>
        <c:axPos val="b"/>
        <c:numFmt formatCode="General" sourceLinked="1"/>
        <c:majorTickMark val="cross"/>
        <c:minorTickMark val="cross"/>
        <c:tickLblPos val="nextTo"/>
        <c:spPr>
          <a:ln>
            <a:noFill/>
          </a:ln>
        </c:spPr>
        <c:txPr>
          <a:bodyPr/>
          <a:lstStyle/>
          <a:p>
            <a:pPr>
              <a:defRPr sz="1000" b="0"/>
            </a:pPr>
            <a:endParaRPr lang="nb-NO"/>
          </a:p>
        </c:txPr>
        <c:crossAx val="66437120"/>
        <c:crosses val="autoZero"/>
        <c:auto val="1"/>
        <c:lblAlgn val="ctr"/>
        <c:lblOffset val="100"/>
        <c:noMultiLvlLbl val="1"/>
      </c:catAx>
      <c:valAx>
        <c:axId val="66437120"/>
        <c:scaling>
          <c:orientation val="minMax"/>
          <c:max val="1"/>
        </c:scaling>
        <c:delete val="0"/>
        <c:axPos val="l"/>
        <c:majorGridlines>
          <c:spPr>
            <a:ln w="12700" cmpd="sng">
              <a:solidFill>
                <a:srgbClr val="D3D3D3"/>
              </a:solidFill>
              <a:prstDash val="solid"/>
            </a:ln>
          </c:spPr>
        </c:majorGridlines>
        <c:title>
          <c:tx>
            <c:rich>
              <a:bodyPr/>
              <a:lstStyle/>
              <a:p>
                <a:pPr>
                  <a:defRPr sz="1000" b="0"/>
                </a:pPr>
                <a:r>
                  <a:rPr lang="nb-NO"/>
                  <a:t>Prosent</a:t>
                </a:r>
              </a:p>
            </c:rich>
          </c:tx>
          <c:overlay val="0"/>
        </c:title>
        <c:numFmt formatCode="0%" sourceLinked="0"/>
        <c:majorTickMark val="cross"/>
        <c:minorTickMark val="cross"/>
        <c:tickLblPos val="nextTo"/>
        <c:spPr>
          <a:ln>
            <a:noFill/>
          </a:ln>
        </c:spPr>
        <c:txPr>
          <a:bodyPr/>
          <a:lstStyle/>
          <a:p>
            <a:pPr>
              <a:defRPr sz="1000" b="0"/>
            </a:pPr>
            <a:endParaRPr lang="nb-NO"/>
          </a:p>
        </c:txPr>
        <c:crossAx val="67451136"/>
        <c:crosses val="autoZero"/>
        <c:crossBetween val="between"/>
      </c:valAx>
    </c:plotArea>
    <c:plotVisOnly val="1"/>
    <c:dispBlanksAs val="zero"/>
    <c:showDLblsOverMax val="1"/>
  </c:chart>
  <c:txPr>
    <a:bodyPr/>
    <a:lstStyle/>
    <a:p>
      <a:pPr>
        <a:defRPr sz="1800"/>
      </a:pPr>
      <a:endParaRPr lang="nb-NO"/>
    </a:p>
  </c:txPr>
  <c:externalData r:id="rId1">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1"/>
  <c:lang val="nb-NO"/>
  <c:roundedCorners val="1"/>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1"/>
        <c:ser>
          <c:idx val="0"/>
          <c:order val="0"/>
          <c:tx>
            <c:strRef>
              <c:f>Sheet1!$B$1</c:f>
              <c:strCache>
                <c:ptCount val="1"/>
                <c:pt idx="0">
                  <c:v>Slik du nå vurderer effektene: Hvordan har innføringen av vedtatt skjerpet pedagognorm og ny bemanningsnorm påvirket kvaliteten på tilbudet i din barnehage?</c:v>
                </c:pt>
              </c:strCache>
            </c:strRef>
          </c:tx>
          <c:spPr>
            <a:solidFill>
              <a:srgbClr val="4682B4"/>
            </a:solidFill>
            <a:ln>
              <a:solidFill>
                <a:srgbClr val="4682B4"/>
              </a:solidFill>
            </a:ln>
          </c:spPr>
          <c:invertIfNegative val="0"/>
          <c:dPt>
            <c:idx val="0"/>
            <c:invertIfNegative val="0"/>
            <c:bubble3D val="0"/>
            <c:spPr>
              <a:solidFill>
                <a:srgbClr val="4682B4"/>
              </a:solidFill>
            </c:spPr>
            <c:extLst>
              <c:ext xmlns:c16="http://schemas.microsoft.com/office/drawing/2014/chart" uri="{C3380CC4-5D6E-409C-BE32-E72D297353CC}">
                <c16:uniqueId val="{00000001-1AD1-485D-B72F-2768F54D8BF7}"/>
              </c:ext>
            </c:extLst>
          </c:dPt>
          <c:dPt>
            <c:idx val="1"/>
            <c:invertIfNegative val="0"/>
            <c:bubble3D val="0"/>
            <c:spPr>
              <a:solidFill>
                <a:srgbClr val="9ACD32"/>
              </a:solidFill>
            </c:spPr>
            <c:extLst>
              <c:ext xmlns:c16="http://schemas.microsoft.com/office/drawing/2014/chart" uri="{C3380CC4-5D6E-409C-BE32-E72D297353CC}">
                <c16:uniqueId val="{00000003-1AD1-485D-B72F-2768F54D8BF7}"/>
              </c:ext>
            </c:extLst>
          </c:dPt>
          <c:dPt>
            <c:idx val="2"/>
            <c:invertIfNegative val="0"/>
            <c:bubble3D val="0"/>
            <c:spPr>
              <a:solidFill>
                <a:srgbClr val="708090"/>
              </a:solidFill>
            </c:spPr>
            <c:extLst>
              <c:ext xmlns:c16="http://schemas.microsoft.com/office/drawing/2014/chart" uri="{C3380CC4-5D6E-409C-BE32-E72D297353CC}">
                <c16:uniqueId val="{00000005-1AD1-485D-B72F-2768F54D8BF7}"/>
              </c:ext>
            </c:extLst>
          </c:dPt>
          <c:dPt>
            <c:idx val="3"/>
            <c:invertIfNegative val="0"/>
            <c:bubble3D val="0"/>
            <c:spPr>
              <a:solidFill>
                <a:srgbClr val="CD853F"/>
              </a:solidFill>
            </c:spPr>
            <c:extLst>
              <c:ext xmlns:c16="http://schemas.microsoft.com/office/drawing/2014/chart" uri="{C3380CC4-5D6E-409C-BE32-E72D297353CC}">
                <c16:uniqueId val="{00000007-1AD1-485D-B72F-2768F54D8BF7}"/>
              </c:ext>
            </c:extLst>
          </c:dPt>
          <c:dLbls>
            <c:numFmt formatCode="0.0%" sourceLinked="0"/>
            <c:txPr>
              <a:bodyPr/>
              <a:lstStyle/>
              <a:p>
                <a:pPr>
                  <a:defRPr sz="1000" b="0"/>
                </a:pPr>
                <a:endParaRPr lang="nb-NO"/>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Sheet1!$A$2:$A$5</c:f>
              <c:strCache>
                <c:ptCount val="4"/>
                <c:pt idx="0">
                  <c:v>Kvaliteten er blitt bedre</c:v>
                </c:pt>
                <c:pt idx="1">
                  <c:v>Kvaliteten er blitt dårligere</c:v>
                </c:pt>
                <c:pt idx="2">
                  <c:v>Kvaliteten er uendret </c:v>
                </c:pt>
                <c:pt idx="3">
                  <c:v>Vet ikke</c:v>
                </c:pt>
              </c:strCache>
            </c:strRef>
          </c:cat>
          <c:val>
            <c:numRef>
              <c:f>Sheet1!$B$2:$B$5</c:f>
              <c:numCache>
                <c:formatCode>0.0%</c:formatCode>
                <c:ptCount val="4"/>
                <c:pt idx="0">
                  <c:v>0.30970724191063176</c:v>
                </c:pt>
                <c:pt idx="1">
                  <c:v>0.10169491525423729</c:v>
                </c:pt>
                <c:pt idx="2">
                  <c:v>0.5423728813559322</c:v>
                </c:pt>
                <c:pt idx="3">
                  <c:v>4.6224961479198766E-2</c:v>
                </c:pt>
              </c:numCache>
            </c:numRef>
          </c:val>
          <c:extLst>
            <c:ext xmlns:c16="http://schemas.microsoft.com/office/drawing/2014/chart" uri="{C3380CC4-5D6E-409C-BE32-E72D297353CC}">
              <c16:uniqueId val="{00000008-1AD1-485D-B72F-2768F54D8BF7}"/>
            </c:ext>
          </c:extLst>
        </c:ser>
        <c:dLbls>
          <c:showLegendKey val="0"/>
          <c:showVal val="0"/>
          <c:showCatName val="0"/>
          <c:showSerName val="0"/>
          <c:showPercent val="0"/>
          <c:showBubbleSize val="0"/>
        </c:dLbls>
        <c:gapWidth val="40"/>
        <c:axId val="67451136"/>
        <c:axId val="66437120"/>
      </c:barChart>
      <c:catAx>
        <c:axId val="67451136"/>
        <c:scaling>
          <c:orientation val="minMax"/>
        </c:scaling>
        <c:delete val="0"/>
        <c:axPos val="b"/>
        <c:numFmt formatCode="General" sourceLinked="1"/>
        <c:majorTickMark val="cross"/>
        <c:minorTickMark val="cross"/>
        <c:tickLblPos val="nextTo"/>
        <c:spPr>
          <a:ln>
            <a:noFill/>
          </a:ln>
        </c:spPr>
        <c:txPr>
          <a:bodyPr/>
          <a:lstStyle/>
          <a:p>
            <a:pPr>
              <a:defRPr sz="1000" b="0"/>
            </a:pPr>
            <a:endParaRPr lang="nb-NO"/>
          </a:p>
        </c:txPr>
        <c:crossAx val="66437120"/>
        <c:crosses val="autoZero"/>
        <c:auto val="1"/>
        <c:lblAlgn val="ctr"/>
        <c:lblOffset val="100"/>
        <c:noMultiLvlLbl val="1"/>
      </c:catAx>
      <c:valAx>
        <c:axId val="66437120"/>
        <c:scaling>
          <c:orientation val="minMax"/>
          <c:max val="1"/>
        </c:scaling>
        <c:delete val="0"/>
        <c:axPos val="l"/>
        <c:majorGridlines>
          <c:spPr>
            <a:ln w="12700" cmpd="sng">
              <a:solidFill>
                <a:srgbClr val="D3D3D3"/>
              </a:solidFill>
              <a:prstDash val="solid"/>
            </a:ln>
          </c:spPr>
        </c:majorGridlines>
        <c:title>
          <c:tx>
            <c:rich>
              <a:bodyPr/>
              <a:lstStyle/>
              <a:p>
                <a:pPr>
                  <a:defRPr sz="1000" b="0"/>
                </a:pPr>
                <a:r>
                  <a:rPr lang="nb-NO"/>
                  <a:t>Prosent</a:t>
                </a:r>
              </a:p>
            </c:rich>
          </c:tx>
          <c:overlay val="0"/>
        </c:title>
        <c:numFmt formatCode="0%" sourceLinked="0"/>
        <c:majorTickMark val="cross"/>
        <c:minorTickMark val="cross"/>
        <c:tickLblPos val="nextTo"/>
        <c:spPr>
          <a:ln>
            <a:noFill/>
          </a:ln>
        </c:spPr>
        <c:txPr>
          <a:bodyPr/>
          <a:lstStyle/>
          <a:p>
            <a:pPr>
              <a:defRPr sz="1000" b="0"/>
            </a:pPr>
            <a:endParaRPr lang="nb-NO"/>
          </a:p>
        </c:txPr>
        <c:crossAx val="67451136"/>
        <c:crosses val="autoZero"/>
        <c:crossBetween val="between"/>
      </c:valAx>
    </c:plotArea>
    <c:plotVisOnly val="1"/>
    <c:dispBlanksAs val="zero"/>
    <c:showDLblsOverMax val="1"/>
  </c:chart>
  <c:txPr>
    <a:bodyPr/>
    <a:lstStyle/>
    <a:p>
      <a:pPr>
        <a:defRPr sz="1800"/>
      </a:pPr>
      <a:endParaRPr lang="nb-NO"/>
    </a:p>
  </c:txPr>
  <c:externalData r:id="rId1">
    <c:autoUpdate val="0"/>
  </c:externalData>
</c:chartSpac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9423910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PreCont6Cont">
    <p:spTree>
      <p:nvGrpSpPr>
        <p:cNvPr id="1" name=""/>
        <p:cNvGrpSpPr/>
        <p:nvPr/>
      </p:nvGrpSpPr>
      <p:grpSpPr>
        <a:xfrm>
          <a:off x="0" y="0"/>
          <a:ext cx="0" cy="0"/>
          <a:chOff x="0" y="0"/>
          <a:chExt cx="0" cy="0"/>
        </a:xfrm>
      </p:grpSpPr>
      <p:sp>
        <p:nvSpPr>
          <p:cNvPr id="2" name="Title"/>
          <p:cNvSpPr>
            <a:spLocks noGrp="1"/>
          </p:cNvSpPr>
          <p:nvPr>
            <p:ph type="title"/>
          </p:nvPr>
        </p:nvSpPr>
        <p:spPr>
          <a:xfrm>
            <a:off x="467544" y="864000"/>
            <a:ext cx="8229600" cy="547088"/>
          </a:xfrm>
          <a:prstGeom prst="rect">
            <a:avLst/>
          </a:prstGeom>
          <a:noFill/>
          <a:ln>
            <a:noFill/>
          </a:ln>
        </p:spPr>
        <p:style>
          <a:lnRef idx="2">
            <a:schemeClr val="accent4"/>
          </a:lnRef>
          <a:fillRef idx="1">
            <a:schemeClr val="lt1"/>
          </a:fillRef>
          <a:effectRef idx="0">
            <a:schemeClr val="accent4"/>
          </a:effectRef>
          <a:fontRef idx="none"/>
        </p:style>
        <p:txBody>
          <a:bodyPr>
            <a:normAutofit/>
          </a:bodyPr>
          <a:lstStyle>
            <a:lvl1pPr>
              <a:defRPr lang="en-US" sz="2200" kern="1200" cap="none" spc="-100" baseline="0" smtClean="0">
                <a:ln>
                  <a:noFill/>
                </a:ln>
                <a:solidFill>
                  <a:schemeClr val="tx1"/>
                </a:solidFill>
                <a:effectLst/>
                <a:latin typeface="+mn-lt"/>
                <a:ea typeface="+mj-ea"/>
                <a:cs typeface="Arial" pitchFamily="34" charset="0"/>
              </a:defRPr>
            </a:lvl1pPr>
          </a:lstStyle>
          <a:p>
            <a:endParaRPr lang="el-GR"/>
          </a:p>
        </p:txBody>
      </p:sp>
      <p:sp>
        <p:nvSpPr>
          <p:cNvPr id="15" name="Pre"/>
          <p:cNvSpPr>
            <a:spLocks noGrp="1"/>
          </p:cNvSpPr>
          <p:nvPr>
            <p:ph sz="quarter" idx="14" hasCustomPrompt="1"/>
          </p:nvPr>
        </p:nvSpPr>
        <p:spPr>
          <a:xfrm>
            <a:off x="467544" y="216000"/>
            <a:ext cx="8207375" cy="576064"/>
          </a:xfrm>
          <a:noFill/>
          <a:ln>
            <a:noFill/>
          </a:ln>
        </p:spPr>
        <p:txBody>
          <a:bodyPr anchor="ctr"/>
          <a:lstStyle>
            <a:lvl1pPr marL="114300" indent="0">
              <a:buNone/>
              <a:defRPr sz="1200"/>
            </a:lvl1pPr>
          </a:lstStyle>
          <a:p>
            <a:pPr lvl="0"/>
            <a:r>
              <a:rPr lang="en-US"/>
              <a:t>Pre Comment</a:t>
            </a:r>
            <a:endParaRPr lang="el-GR"/>
          </a:p>
        </p:txBody>
      </p:sp>
      <p:sp>
        <p:nvSpPr>
          <p:cNvPr id="17" name="Cont1"/>
          <p:cNvSpPr>
            <a:spLocks noGrp="1"/>
          </p:cNvSpPr>
          <p:nvPr>
            <p:ph sz="quarter" idx="16"/>
          </p:nvPr>
        </p:nvSpPr>
        <p:spPr>
          <a:xfrm>
            <a:off x="404345" y="1428961"/>
            <a:ext cx="2734767" cy="1567992"/>
          </a:xfrm>
          <a:noFill/>
          <a:ln>
            <a:noFill/>
          </a:ln>
        </p:spPr>
        <p:txBody>
          <a:bodyPr anchor="ctr"/>
          <a:lstStyle>
            <a:lvl1pPr marL="114300" indent="0">
              <a:buNone/>
              <a:defRPr/>
            </a:lvl1pPr>
          </a:lstStyle>
          <a:p>
            <a:pPr lvl="0"/>
            <a:endParaRPr lang="el-GR"/>
          </a:p>
        </p:txBody>
      </p:sp>
      <p:sp>
        <p:nvSpPr>
          <p:cNvPr id="18" name="Cont2"/>
          <p:cNvSpPr>
            <a:spLocks noGrp="1"/>
          </p:cNvSpPr>
          <p:nvPr>
            <p:ph sz="quarter" idx="18"/>
          </p:nvPr>
        </p:nvSpPr>
        <p:spPr>
          <a:xfrm>
            <a:off x="3186844" y="1416106"/>
            <a:ext cx="2734767" cy="1581839"/>
          </a:xfrm>
          <a:noFill/>
          <a:ln>
            <a:noFill/>
          </a:ln>
        </p:spPr>
        <p:txBody>
          <a:bodyPr anchor="ctr"/>
          <a:lstStyle>
            <a:lvl1pPr marL="114300" indent="0">
              <a:buNone/>
              <a:defRPr/>
            </a:lvl1pPr>
          </a:lstStyle>
          <a:p>
            <a:pPr lvl="0"/>
            <a:endParaRPr lang="el-GR"/>
          </a:p>
        </p:txBody>
      </p:sp>
      <p:sp>
        <p:nvSpPr>
          <p:cNvPr id="19" name="Cont3"/>
          <p:cNvSpPr>
            <a:spLocks noGrp="1"/>
          </p:cNvSpPr>
          <p:nvPr>
            <p:ph sz="quarter" idx="19"/>
          </p:nvPr>
        </p:nvSpPr>
        <p:spPr>
          <a:xfrm>
            <a:off x="5971700" y="1412776"/>
            <a:ext cx="2734767" cy="1585427"/>
          </a:xfrm>
          <a:noFill/>
          <a:ln>
            <a:noFill/>
          </a:ln>
        </p:spPr>
        <p:txBody>
          <a:bodyPr anchor="ctr"/>
          <a:lstStyle>
            <a:lvl1pPr marL="114300" indent="0">
              <a:buNone/>
              <a:defRPr/>
            </a:lvl1pPr>
          </a:lstStyle>
          <a:p>
            <a:pPr lvl="0"/>
            <a:endParaRPr lang="el-GR"/>
          </a:p>
        </p:txBody>
      </p:sp>
      <p:sp>
        <p:nvSpPr>
          <p:cNvPr id="20" name="Cont4"/>
          <p:cNvSpPr>
            <a:spLocks noGrp="1"/>
          </p:cNvSpPr>
          <p:nvPr>
            <p:ph sz="quarter" idx="20"/>
          </p:nvPr>
        </p:nvSpPr>
        <p:spPr>
          <a:xfrm>
            <a:off x="403628" y="2996953"/>
            <a:ext cx="2734767" cy="1567992"/>
          </a:xfrm>
          <a:noFill/>
          <a:ln>
            <a:noFill/>
          </a:ln>
        </p:spPr>
        <p:txBody>
          <a:bodyPr anchor="ctr"/>
          <a:lstStyle>
            <a:lvl1pPr marL="114300" indent="0">
              <a:buNone/>
              <a:defRPr/>
            </a:lvl1pPr>
          </a:lstStyle>
          <a:p>
            <a:pPr lvl="0"/>
            <a:endParaRPr lang="el-GR"/>
          </a:p>
        </p:txBody>
      </p:sp>
      <p:sp>
        <p:nvSpPr>
          <p:cNvPr id="21" name="Cont5"/>
          <p:cNvSpPr>
            <a:spLocks noGrp="1"/>
          </p:cNvSpPr>
          <p:nvPr>
            <p:ph sz="quarter" idx="21"/>
          </p:nvPr>
        </p:nvSpPr>
        <p:spPr>
          <a:xfrm>
            <a:off x="3197293" y="2996953"/>
            <a:ext cx="2734767" cy="1567992"/>
          </a:xfrm>
          <a:noFill/>
          <a:ln>
            <a:noFill/>
          </a:ln>
        </p:spPr>
        <p:txBody>
          <a:bodyPr anchor="ctr"/>
          <a:lstStyle>
            <a:lvl1pPr marL="114300" indent="0">
              <a:buNone/>
              <a:defRPr/>
            </a:lvl1pPr>
          </a:lstStyle>
          <a:p>
            <a:pPr lvl="0"/>
            <a:endParaRPr lang="el-GR"/>
          </a:p>
        </p:txBody>
      </p:sp>
      <p:sp>
        <p:nvSpPr>
          <p:cNvPr id="22" name="Cont6"/>
          <p:cNvSpPr>
            <a:spLocks noGrp="1"/>
          </p:cNvSpPr>
          <p:nvPr>
            <p:ph sz="quarter" idx="22"/>
          </p:nvPr>
        </p:nvSpPr>
        <p:spPr>
          <a:xfrm>
            <a:off x="5971700" y="2996953"/>
            <a:ext cx="2734767" cy="1567992"/>
          </a:xfrm>
          <a:noFill/>
          <a:ln>
            <a:noFill/>
          </a:ln>
        </p:spPr>
        <p:txBody>
          <a:bodyPr anchor="ctr"/>
          <a:lstStyle>
            <a:lvl1pPr marL="114300" indent="0">
              <a:buNone/>
              <a:defRPr/>
            </a:lvl1pPr>
          </a:lstStyle>
          <a:p>
            <a:pPr lvl="0"/>
            <a:endParaRPr lang="el-GR"/>
          </a:p>
        </p:txBody>
      </p:sp>
      <p:sp>
        <p:nvSpPr>
          <p:cNvPr id="23" name="PCont"/>
          <p:cNvSpPr>
            <a:spLocks noGrp="1"/>
          </p:cNvSpPr>
          <p:nvPr>
            <p:ph sz="quarter" idx="17"/>
          </p:nvPr>
        </p:nvSpPr>
        <p:spPr>
          <a:xfrm>
            <a:off x="467544" y="4581128"/>
            <a:ext cx="8207375" cy="2232248"/>
          </a:xfrm>
          <a:noFill/>
          <a:ln>
            <a:noFill/>
          </a:ln>
        </p:spPr>
        <p:txBody>
          <a:bodyPr anchor="ctr">
            <a:normAutofit/>
          </a:bodyPr>
          <a:lstStyle>
            <a:lvl1pPr marL="114300" indent="0">
              <a:buNone/>
              <a:defRPr sz="1200"/>
            </a:lvl1pPr>
          </a:lstStyle>
          <a:p>
            <a:pPr lvl="0"/>
            <a:endParaRPr lang="el-GR"/>
          </a:p>
        </p:txBody>
      </p:sp>
      <p:sp>
        <p:nvSpPr>
          <p:cNvPr id="12" name="Warn"/>
          <p:cNvSpPr>
            <a:spLocks noGrp="1"/>
          </p:cNvSpPr>
          <p:nvPr>
            <p:ph type="body" sz="quarter" idx="13" hasCustomPrompt="1"/>
          </p:nvPr>
        </p:nvSpPr>
        <p:spPr>
          <a:xfrm>
            <a:off x="250825" y="3068638"/>
            <a:ext cx="8642350" cy="576262"/>
          </a:xfrm>
          <a:prstGeom prst="rect">
            <a:avLst/>
          </a:prstGeom>
          <a:noFill/>
          <a:ln w="12700">
            <a:solidFill>
              <a:srgbClr val="FF0000"/>
            </a:solidFill>
          </a:ln>
        </p:spPr>
        <p:txBody>
          <a:bodyPr anchor="ctr"/>
          <a:lstStyle>
            <a:lvl1pPr marL="0" indent="0" algn="ctr">
              <a:buNone/>
              <a:defRPr sz="1800">
                <a:solidFill>
                  <a:srgbClr val="FF0000"/>
                </a:solidFill>
                <a:latin typeface="Times New Roman" pitchFamily="18" charset="0"/>
                <a:cs typeface="Times New Roman" pitchFamily="18" charset="0"/>
              </a:defRPr>
            </a:lvl1pPr>
            <a:lvl2pPr marL="457200" indent="0">
              <a:buNone/>
              <a:defRPr sz="1800">
                <a:solidFill>
                  <a:srgbClr val="FF0000"/>
                </a:solidFill>
              </a:defRPr>
            </a:lvl2pPr>
            <a:lvl3pPr>
              <a:defRPr sz="1800">
                <a:solidFill>
                  <a:srgbClr val="FF0000"/>
                </a:solidFill>
              </a:defRPr>
            </a:lvl3pPr>
            <a:lvl4pPr>
              <a:defRPr sz="1800">
                <a:solidFill>
                  <a:srgbClr val="FF0000"/>
                </a:solidFill>
              </a:defRPr>
            </a:lvl4pPr>
            <a:lvl5pPr>
              <a:defRPr sz="1800">
                <a:solidFill>
                  <a:srgbClr val="FF0000"/>
                </a:solidFill>
              </a:defRPr>
            </a:lvl5pPr>
          </a:lstStyle>
          <a:p>
            <a:pPr lvl="0"/>
            <a:r>
              <a:rPr lang="en-US"/>
              <a:t>Warning</a:t>
            </a:r>
            <a:endParaRPr lang="el-GR"/>
          </a:p>
        </p:txBody>
      </p:sp>
      <p:sp>
        <p:nvSpPr>
          <p:cNvPr id="14" name="RepTitle"/>
          <p:cNvSpPr>
            <a:spLocks noGrp="1"/>
          </p:cNvSpPr>
          <p:nvPr>
            <p:ph sz="quarter" idx="23" hasCustomPrompt="1"/>
          </p:nvPr>
        </p:nvSpPr>
        <p:spPr>
          <a:xfrm>
            <a:off x="0" y="2523"/>
            <a:ext cx="9144000" cy="228254"/>
          </a:xfrm>
          <a:noFill/>
          <a:ln>
            <a:noFill/>
          </a:ln>
        </p:spPr>
        <p:txBody>
          <a:bodyPr>
            <a:noAutofit/>
          </a:bodyPr>
          <a:lstStyle>
            <a:lvl1pPr marL="114300" indent="0">
              <a:buNone/>
              <a:defRPr sz="1200">
                <a:solidFill>
                  <a:schemeClr val="bg1">
                    <a:lumMod val="65000"/>
                  </a:schemeClr>
                </a:solidFill>
              </a:defRPr>
            </a:lvl1pPr>
          </a:lstStyle>
          <a:p>
            <a:pPr lvl="0"/>
            <a:r>
              <a:rPr lang="en-US" sz="1200"/>
              <a:t>Report Title</a:t>
            </a:r>
            <a:endParaRPr lang="el-GR"/>
          </a:p>
        </p:txBody>
      </p:sp>
    </p:spTree>
    <p:extLst>
      <p:ext uri="{BB962C8B-B14F-4D97-AF65-F5344CB8AC3E}">
        <p14:creationId xmlns:p14="http://schemas.microsoft.com/office/powerpoint/2010/main" val="9936996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Cont">
    <p:spTree>
      <p:nvGrpSpPr>
        <p:cNvPr id="1" name=""/>
        <p:cNvGrpSpPr/>
        <p:nvPr/>
      </p:nvGrpSpPr>
      <p:grpSpPr>
        <a:xfrm>
          <a:off x="0" y="0"/>
          <a:ext cx="0" cy="0"/>
          <a:chOff x="0" y="0"/>
          <a:chExt cx="0" cy="0"/>
        </a:xfrm>
      </p:grpSpPr>
      <p:sp>
        <p:nvSpPr>
          <p:cNvPr id="3" name="Cont1"/>
          <p:cNvSpPr>
            <a:spLocks noGrp="1"/>
          </p:cNvSpPr>
          <p:nvPr>
            <p:ph sz="quarter" idx="10"/>
          </p:nvPr>
        </p:nvSpPr>
        <p:spPr>
          <a:xfrm>
            <a:off x="395536" y="332358"/>
            <a:ext cx="8352606" cy="6192986"/>
          </a:xfrm>
          <a:noFill/>
          <a:ln>
            <a:noFill/>
          </a:ln>
        </p:spPr>
        <p:txBody>
          <a:bodyPr anchor="ctr">
            <a:normAutofit/>
          </a:bodyPr>
          <a:lstStyle>
            <a:lvl1pPr marL="114300" indent="0">
              <a:buNone/>
              <a:defRPr sz="1200">
                <a:solidFill>
                  <a:schemeClr val="tx1"/>
                </a:solidFill>
              </a:defRPr>
            </a:lvl1pPr>
            <a:lvl4pPr marL="1051560" indent="0">
              <a:buNone/>
              <a:defRPr/>
            </a:lvl4pPr>
            <a:lvl5pPr marL="1325880" indent="0">
              <a:buNone/>
              <a:defRPr/>
            </a:lvl5pPr>
          </a:lstStyle>
          <a:p>
            <a:pPr lvl="0"/>
            <a:endParaRPr lang="en-US"/>
          </a:p>
        </p:txBody>
      </p:sp>
      <p:sp>
        <p:nvSpPr>
          <p:cNvPr id="5" name="Warn"/>
          <p:cNvSpPr>
            <a:spLocks noGrp="1"/>
          </p:cNvSpPr>
          <p:nvPr>
            <p:ph type="body" sz="quarter" idx="13" hasCustomPrompt="1"/>
          </p:nvPr>
        </p:nvSpPr>
        <p:spPr>
          <a:xfrm>
            <a:off x="250825" y="3068638"/>
            <a:ext cx="8642350" cy="576262"/>
          </a:xfrm>
          <a:prstGeom prst="rect">
            <a:avLst/>
          </a:prstGeom>
          <a:noFill/>
          <a:ln w="12700">
            <a:solidFill>
              <a:srgbClr val="FF0000"/>
            </a:solidFill>
          </a:ln>
        </p:spPr>
        <p:txBody>
          <a:bodyPr anchor="ctr"/>
          <a:lstStyle>
            <a:lvl1pPr marL="0" indent="0" algn="ctr">
              <a:buNone/>
              <a:defRPr sz="1800">
                <a:solidFill>
                  <a:srgbClr val="FF0000"/>
                </a:solidFill>
                <a:latin typeface="Times New Roman" pitchFamily="18" charset="0"/>
                <a:cs typeface="Times New Roman" pitchFamily="18" charset="0"/>
              </a:defRPr>
            </a:lvl1pPr>
            <a:lvl2pPr marL="457200" indent="0">
              <a:buNone/>
              <a:defRPr sz="1800">
                <a:solidFill>
                  <a:srgbClr val="FF0000"/>
                </a:solidFill>
              </a:defRPr>
            </a:lvl2pPr>
            <a:lvl3pPr>
              <a:defRPr sz="1800">
                <a:solidFill>
                  <a:srgbClr val="FF0000"/>
                </a:solidFill>
              </a:defRPr>
            </a:lvl3pPr>
            <a:lvl4pPr>
              <a:defRPr sz="1800">
                <a:solidFill>
                  <a:srgbClr val="FF0000"/>
                </a:solidFill>
              </a:defRPr>
            </a:lvl4pPr>
            <a:lvl5pPr>
              <a:defRPr sz="1800">
                <a:solidFill>
                  <a:srgbClr val="FF0000"/>
                </a:solidFill>
              </a:defRPr>
            </a:lvl5pPr>
          </a:lstStyle>
          <a:p>
            <a:pPr lvl="0"/>
            <a:r>
              <a:rPr lang="en-US"/>
              <a:t>Warning</a:t>
            </a:r>
            <a:endParaRPr lang="el-GR"/>
          </a:p>
        </p:txBody>
      </p:sp>
      <p:sp>
        <p:nvSpPr>
          <p:cNvPr id="6" name="RepTitle"/>
          <p:cNvSpPr>
            <a:spLocks noGrp="1"/>
          </p:cNvSpPr>
          <p:nvPr>
            <p:ph sz="quarter" idx="14" hasCustomPrompt="1"/>
          </p:nvPr>
        </p:nvSpPr>
        <p:spPr>
          <a:xfrm>
            <a:off x="0" y="2523"/>
            <a:ext cx="9144000" cy="228254"/>
          </a:xfrm>
          <a:noFill/>
          <a:ln>
            <a:noFill/>
          </a:ln>
        </p:spPr>
        <p:txBody>
          <a:bodyPr>
            <a:noAutofit/>
          </a:bodyPr>
          <a:lstStyle>
            <a:lvl1pPr marL="114300" indent="0">
              <a:buNone/>
              <a:defRPr sz="1200">
                <a:solidFill>
                  <a:schemeClr val="bg1">
                    <a:lumMod val="65000"/>
                  </a:schemeClr>
                </a:solidFill>
              </a:defRPr>
            </a:lvl1pPr>
          </a:lstStyle>
          <a:p>
            <a:pPr lvl="0"/>
            <a:r>
              <a:rPr lang="en-US" sz="1200"/>
              <a:t>Report Title</a:t>
            </a:r>
            <a:endParaRPr lang="el-GR"/>
          </a:p>
        </p:txBody>
      </p:sp>
    </p:spTree>
    <p:extLst>
      <p:ext uri="{BB962C8B-B14F-4D97-AF65-F5344CB8AC3E}">
        <p14:creationId xmlns:p14="http://schemas.microsoft.com/office/powerpoint/2010/main" val="224204633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cSld name="Tittellysbilde">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C6D579B2-925B-4676-B1C3-CBB586F680F6}"/>
              </a:ext>
            </a:extLst>
          </p:cNvPr>
          <p:cNvSpPr>
            <a:spLocks noGrp="1"/>
          </p:cNvSpPr>
          <p:nvPr>
            <p:ph type="ctrTitle"/>
          </p:nvPr>
        </p:nvSpPr>
        <p:spPr>
          <a:xfrm>
            <a:off x="1143000" y="1122363"/>
            <a:ext cx="6858000" cy="2387600"/>
          </a:xfrm>
        </p:spPr>
        <p:txBody>
          <a:bodyPr anchor="b"/>
          <a:lstStyle>
            <a:lvl1pPr algn="ctr">
              <a:defRPr sz="4500"/>
            </a:lvl1pPr>
          </a:lstStyle>
          <a:p>
            <a:r>
              <a:rPr lang="nb-NO"/>
              <a:t>Klikk for å redigere tittelstil</a:t>
            </a:r>
          </a:p>
        </p:txBody>
      </p:sp>
      <p:sp>
        <p:nvSpPr>
          <p:cNvPr id="3" name="Undertittel 2">
            <a:extLst>
              <a:ext uri="{FF2B5EF4-FFF2-40B4-BE49-F238E27FC236}">
                <a16:creationId xmlns:a16="http://schemas.microsoft.com/office/drawing/2014/main" id="{5DF87FF9-79C6-4D0F-922A-B34771B5AAE3}"/>
              </a:ext>
            </a:extLst>
          </p:cNvPr>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nb-NO"/>
              <a:t>Klikk for å redigere undertittelstil i malen</a:t>
            </a:r>
          </a:p>
        </p:txBody>
      </p:sp>
      <p:sp>
        <p:nvSpPr>
          <p:cNvPr id="4" name="Plassholder for dato 3">
            <a:extLst>
              <a:ext uri="{FF2B5EF4-FFF2-40B4-BE49-F238E27FC236}">
                <a16:creationId xmlns:a16="http://schemas.microsoft.com/office/drawing/2014/main" id="{F9F1EC5A-6EE2-4E34-AF8B-F6809991D5C2}"/>
              </a:ext>
            </a:extLst>
          </p:cNvPr>
          <p:cNvSpPr>
            <a:spLocks noGrp="1"/>
          </p:cNvSpPr>
          <p:nvPr>
            <p:ph type="dt" sz="half" idx="10"/>
          </p:nvPr>
        </p:nvSpPr>
        <p:spPr/>
        <p:txBody>
          <a:bodyPr/>
          <a:lstStyle/>
          <a:p>
            <a:fld id="{DFD0B534-943E-4FE0-9005-46953295411F}" type="datetimeFigureOut">
              <a:rPr lang="nb-NO" smtClean="0"/>
              <a:t>28.01.2020</a:t>
            </a:fld>
            <a:endParaRPr lang="nb-NO"/>
          </a:p>
        </p:txBody>
      </p:sp>
      <p:sp>
        <p:nvSpPr>
          <p:cNvPr id="5" name="Plassholder for bunntekst 4">
            <a:extLst>
              <a:ext uri="{FF2B5EF4-FFF2-40B4-BE49-F238E27FC236}">
                <a16:creationId xmlns:a16="http://schemas.microsoft.com/office/drawing/2014/main" id="{FF255256-892D-4441-9C24-7D16E447C64C}"/>
              </a:ext>
            </a:extLst>
          </p:cNvPr>
          <p:cNvSpPr>
            <a:spLocks noGrp="1"/>
          </p:cNvSpPr>
          <p:nvPr>
            <p:ph type="ftr" sz="quarter" idx="11"/>
          </p:nvPr>
        </p:nvSpPr>
        <p:spPr/>
        <p:txBody>
          <a:bodyPr/>
          <a:lstStyle/>
          <a:p>
            <a:endParaRPr lang="nb-NO"/>
          </a:p>
        </p:txBody>
      </p:sp>
      <p:sp>
        <p:nvSpPr>
          <p:cNvPr id="6" name="Plassholder for lysbildenummer 5">
            <a:extLst>
              <a:ext uri="{FF2B5EF4-FFF2-40B4-BE49-F238E27FC236}">
                <a16:creationId xmlns:a16="http://schemas.microsoft.com/office/drawing/2014/main" id="{3BF6E434-896E-4B46-B356-BB20AAE5813F}"/>
              </a:ext>
            </a:extLst>
          </p:cNvPr>
          <p:cNvSpPr>
            <a:spLocks noGrp="1"/>
          </p:cNvSpPr>
          <p:nvPr>
            <p:ph type="sldNum" sz="quarter" idx="12"/>
          </p:nvPr>
        </p:nvSpPr>
        <p:spPr/>
        <p:txBody>
          <a:bodyPr/>
          <a:lstStyle/>
          <a:p>
            <a:fld id="{258F9FF9-8BE6-4298-A94C-F05D0B44BE62}" type="slidenum">
              <a:rPr lang="nb-NO" smtClean="0"/>
              <a:t>‹#›</a:t>
            </a:fld>
            <a:endParaRPr lang="nb-NO"/>
          </a:p>
        </p:txBody>
      </p:sp>
    </p:spTree>
    <p:extLst>
      <p:ext uri="{BB962C8B-B14F-4D97-AF65-F5344CB8AC3E}">
        <p14:creationId xmlns:p14="http://schemas.microsoft.com/office/powerpoint/2010/main" val="42124114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p:cNvSpPr>
            <a:spLocks noGrp="1"/>
          </p:cNvSpPr>
          <p:nvPr>
            <p:ph type="title"/>
          </p:nvPr>
        </p:nvSpPr>
        <p:spPr>
          <a:xfrm>
            <a:off x="467544" y="217616"/>
            <a:ext cx="8229600" cy="547088"/>
          </a:xfrm>
          <a:prstGeom prst="rect">
            <a:avLst/>
          </a:prstGeom>
          <a:noFill/>
          <a:ln>
            <a:noFill/>
          </a:ln>
        </p:spPr>
        <p:txBody>
          <a:bodyPr>
            <a:normAutofit/>
          </a:bodyPr>
          <a:lstStyle>
            <a:lvl1pPr>
              <a:defRPr sz="2200">
                <a:solidFill>
                  <a:schemeClr val="tx1"/>
                </a:solidFill>
                <a:latin typeface="+mn-lt"/>
                <a:cs typeface="Arial" pitchFamily="34" charset="0"/>
              </a:defRPr>
            </a:lvl1pPr>
          </a:lstStyle>
          <a:p>
            <a:endParaRPr lang="el-GR"/>
          </a:p>
        </p:txBody>
      </p:sp>
      <p:sp>
        <p:nvSpPr>
          <p:cNvPr id="5" name="Cont1"/>
          <p:cNvSpPr>
            <a:spLocks noGrp="1"/>
          </p:cNvSpPr>
          <p:nvPr>
            <p:ph sz="quarter" idx="10"/>
          </p:nvPr>
        </p:nvSpPr>
        <p:spPr>
          <a:xfrm>
            <a:off x="468313" y="908050"/>
            <a:ext cx="8207375" cy="5400675"/>
          </a:xfrm>
          <a:noFill/>
          <a:ln>
            <a:noFill/>
          </a:ln>
        </p:spPr>
        <p:txBody>
          <a:bodyPr anchor="ctr">
            <a:normAutofit/>
          </a:bodyPr>
          <a:lstStyle>
            <a:lvl1pPr marL="0" indent="0">
              <a:buNone/>
              <a:defRPr sz="1200">
                <a:solidFill>
                  <a:schemeClr val="tx1"/>
                </a:solidFill>
                <a:latin typeface="+mn-lt"/>
                <a:cs typeface="Times New Roman" pitchFamily="18" charset="0"/>
              </a:defRPr>
            </a:lvl1pPr>
            <a:lvl2pPr algn="just">
              <a:defRPr/>
            </a:lvl2pPr>
            <a:lvl3pPr algn="just">
              <a:defRPr/>
            </a:lvl3pPr>
          </a:lstStyle>
          <a:p>
            <a:pPr lvl="0"/>
            <a:r>
              <a:rPr lang="en-US"/>
              <a:t>Click to edit Master text styles</a:t>
            </a:r>
            <a:endParaRPr lang="el-GR"/>
          </a:p>
        </p:txBody>
      </p:sp>
      <p:sp>
        <p:nvSpPr>
          <p:cNvPr id="6" name="Warn"/>
          <p:cNvSpPr>
            <a:spLocks noGrp="1"/>
          </p:cNvSpPr>
          <p:nvPr>
            <p:ph type="body" sz="quarter" idx="13" hasCustomPrompt="1"/>
          </p:nvPr>
        </p:nvSpPr>
        <p:spPr>
          <a:xfrm>
            <a:off x="250825" y="3068638"/>
            <a:ext cx="8642350" cy="576262"/>
          </a:xfrm>
          <a:prstGeom prst="rect">
            <a:avLst/>
          </a:prstGeom>
          <a:noFill/>
          <a:ln w="12700">
            <a:solidFill>
              <a:srgbClr val="FF0000"/>
            </a:solidFill>
          </a:ln>
        </p:spPr>
        <p:txBody>
          <a:bodyPr anchor="ctr"/>
          <a:lstStyle>
            <a:lvl1pPr marL="0" indent="0" algn="ctr">
              <a:buNone/>
              <a:defRPr sz="1800">
                <a:solidFill>
                  <a:srgbClr val="FF0000"/>
                </a:solidFill>
                <a:latin typeface="Times New Roman" pitchFamily="18" charset="0"/>
                <a:cs typeface="Times New Roman" pitchFamily="18" charset="0"/>
              </a:defRPr>
            </a:lvl1pPr>
            <a:lvl2pPr marL="457200" indent="0">
              <a:buNone/>
              <a:defRPr sz="1800">
                <a:solidFill>
                  <a:srgbClr val="FF0000"/>
                </a:solidFill>
              </a:defRPr>
            </a:lvl2pPr>
            <a:lvl3pPr>
              <a:defRPr sz="1800">
                <a:solidFill>
                  <a:srgbClr val="FF0000"/>
                </a:solidFill>
              </a:defRPr>
            </a:lvl3pPr>
            <a:lvl4pPr>
              <a:defRPr sz="1800">
                <a:solidFill>
                  <a:srgbClr val="FF0000"/>
                </a:solidFill>
              </a:defRPr>
            </a:lvl4pPr>
            <a:lvl5pPr>
              <a:defRPr sz="1800">
                <a:solidFill>
                  <a:srgbClr val="FF0000"/>
                </a:solidFill>
              </a:defRPr>
            </a:lvl5pPr>
          </a:lstStyle>
          <a:p>
            <a:pPr lvl="0"/>
            <a:r>
              <a:rPr lang="en-US"/>
              <a:t>Warning</a:t>
            </a:r>
            <a:endParaRPr lang="el-GR"/>
          </a:p>
        </p:txBody>
      </p:sp>
      <p:sp>
        <p:nvSpPr>
          <p:cNvPr id="4" name="RepTitle"/>
          <p:cNvSpPr>
            <a:spLocks noGrp="1"/>
          </p:cNvSpPr>
          <p:nvPr>
            <p:ph sz="quarter" idx="14" hasCustomPrompt="1"/>
          </p:nvPr>
        </p:nvSpPr>
        <p:spPr>
          <a:xfrm>
            <a:off x="0" y="2523"/>
            <a:ext cx="9144000" cy="228254"/>
          </a:xfrm>
          <a:noFill/>
          <a:ln>
            <a:noFill/>
          </a:ln>
        </p:spPr>
        <p:txBody>
          <a:bodyPr>
            <a:noAutofit/>
          </a:bodyPr>
          <a:lstStyle>
            <a:lvl1pPr marL="114300" indent="0">
              <a:buNone/>
              <a:defRPr sz="1200">
                <a:solidFill>
                  <a:schemeClr val="bg1">
                    <a:lumMod val="65000"/>
                  </a:schemeClr>
                </a:solidFill>
              </a:defRPr>
            </a:lvl1pPr>
          </a:lstStyle>
          <a:p>
            <a:pPr lvl="0"/>
            <a:r>
              <a:rPr lang="en-US" sz="1200"/>
              <a:t>Report Title</a:t>
            </a:r>
            <a:endParaRPr lang="el-GR"/>
          </a:p>
        </p:txBody>
      </p:sp>
    </p:spTree>
    <p:extLst>
      <p:ext uri="{BB962C8B-B14F-4D97-AF65-F5344CB8AC3E}">
        <p14:creationId xmlns:p14="http://schemas.microsoft.com/office/powerpoint/2010/main" val="31514163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sp>
        <p:nvSpPr>
          <p:cNvPr id="2" name="Title"/>
          <p:cNvSpPr>
            <a:spLocks noGrp="1"/>
          </p:cNvSpPr>
          <p:nvPr>
            <p:ph type="title"/>
          </p:nvPr>
        </p:nvSpPr>
        <p:spPr>
          <a:xfrm>
            <a:off x="467544" y="217616"/>
            <a:ext cx="8229600" cy="547088"/>
          </a:xfrm>
          <a:prstGeom prst="rect">
            <a:avLst/>
          </a:prstGeom>
          <a:noFill/>
          <a:ln>
            <a:noFill/>
          </a:ln>
        </p:spPr>
        <p:txBody>
          <a:bodyPr>
            <a:normAutofit/>
          </a:bodyPr>
          <a:lstStyle>
            <a:lvl1pPr>
              <a:defRPr sz="2200">
                <a:solidFill>
                  <a:schemeClr val="tx1"/>
                </a:solidFill>
                <a:latin typeface="+mn-lt"/>
                <a:cs typeface="Arial" pitchFamily="34" charset="0"/>
              </a:defRPr>
            </a:lvl1pPr>
          </a:lstStyle>
          <a:p>
            <a:endParaRPr lang="el-GR"/>
          </a:p>
        </p:txBody>
      </p:sp>
      <p:sp>
        <p:nvSpPr>
          <p:cNvPr id="5" name="Cont1"/>
          <p:cNvSpPr>
            <a:spLocks noGrp="1"/>
          </p:cNvSpPr>
          <p:nvPr>
            <p:ph sz="quarter" idx="10"/>
          </p:nvPr>
        </p:nvSpPr>
        <p:spPr>
          <a:xfrm>
            <a:off x="468313" y="908050"/>
            <a:ext cx="8207375" cy="5400675"/>
          </a:xfrm>
          <a:noFill/>
          <a:ln>
            <a:noFill/>
          </a:ln>
        </p:spPr>
        <p:txBody>
          <a:bodyPr anchor="ctr">
            <a:normAutofit/>
          </a:bodyPr>
          <a:lstStyle>
            <a:lvl1pPr marL="0" indent="0">
              <a:buNone/>
              <a:defRPr sz="1200">
                <a:solidFill>
                  <a:schemeClr val="tx1"/>
                </a:solidFill>
                <a:latin typeface="+mn-lt"/>
                <a:cs typeface="Times New Roman" pitchFamily="18" charset="0"/>
              </a:defRPr>
            </a:lvl1pPr>
            <a:lvl2pPr algn="just">
              <a:defRPr/>
            </a:lvl2pPr>
            <a:lvl3pPr algn="just">
              <a:defRPr/>
            </a:lvl3pPr>
          </a:lstStyle>
          <a:p>
            <a:pPr lvl="0"/>
            <a:r>
              <a:rPr lang="en-US"/>
              <a:t>Click to edit Master text styles</a:t>
            </a:r>
            <a:endParaRPr lang="el-GR"/>
          </a:p>
        </p:txBody>
      </p:sp>
      <p:sp>
        <p:nvSpPr>
          <p:cNvPr id="6" name="Warn"/>
          <p:cNvSpPr>
            <a:spLocks noGrp="1"/>
          </p:cNvSpPr>
          <p:nvPr>
            <p:ph type="body" sz="quarter" idx="13" hasCustomPrompt="1"/>
          </p:nvPr>
        </p:nvSpPr>
        <p:spPr>
          <a:xfrm>
            <a:off x="250825" y="3068638"/>
            <a:ext cx="8642350" cy="576262"/>
          </a:xfrm>
          <a:prstGeom prst="rect">
            <a:avLst/>
          </a:prstGeom>
          <a:noFill/>
          <a:ln w="12700">
            <a:solidFill>
              <a:srgbClr val="FF0000"/>
            </a:solidFill>
          </a:ln>
        </p:spPr>
        <p:txBody>
          <a:bodyPr anchor="ctr"/>
          <a:lstStyle>
            <a:lvl1pPr marL="0" indent="0" algn="ctr">
              <a:buNone/>
              <a:defRPr sz="1800">
                <a:solidFill>
                  <a:srgbClr val="FF0000"/>
                </a:solidFill>
                <a:latin typeface="Times New Roman" pitchFamily="18" charset="0"/>
                <a:cs typeface="Times New Roman" pitchFamily="18" charset="0"/>
              </a:defRPr>
            </a:lvl1pPr>
            <a:lvl2pPr marL="457200" indent="0">
              <a:buNone/>
              <a:defRPr sz="1800">
                <a:solidFill>
                  <a:srgbClr val="FF0000"/>
                </a:solidFill>
              </a:defRPr>
            </a:lvl2pPr>
            <a:lvl3pPr>
              <a:defRPr sz="1800">
                <a:solidFill>
                  <a:srgbClr val="FF0000"/>
                </a:solidFill>
              </a:defRPr>
            </a:lvl3pPr>
            <a:lvl4pPr>
              <a:defRPr sz="1800">
                <a:solidFill>
                  <a:srgbClr val="FF0000"/>
                </a:solidFill>
              </a:defRPr>
            </a:lvl4pPr>
            <a:lvl5pPr>
              <a:defRPr sz="1800">
                <a:solidFill>
                  <a:srgbClr val="FF0000"/>
                </a:solidFill>
              </a:defRPr>
            </a:lvl5pPr>
          </a:lstStyle>
          <a:p>
            <a:pPr lvl="0"/>
            <a:r>
              <a:rPr lang="en-US"/>
              <a:t>Warning</a:t>
            </a:r>
            <a:endParaRPr lang="el-GR"/>
          </a:p>
        </p:txBody>
      </p:sp>
      <p:sp>
        <p:nvSpPr>
          <p:cNvPr id="7" name="RepTitle"/>
          <p:cNvSpPr>
            <a:spLocks noGrp="1"/>
          </p:cNvSpPr>
          <p:nvPr>
            <p:ph sz="quarter" idx="14" hasCustomPrompt="1"/>
          </p:nvPr>
        </p:nvSpPr>
        <p:spPr>
          <a:xfrm>
            <a:off x="0" y="2523"/>
            <a:ext cx="9144000" cy="228254"/>
          </a:xfrm>
          <a:noFill/>
          <a:ln>
            <a:noFill/>
          </a:ln>
        </p:spPr>
        <p:txBody>
          <a:bodyPr>
            <a:noAutofit/>
          </a:bodyPr>
          <a:lstStyle>
            <a:lvl1pPr marL="114300" indent="0">
              <a:buNone/>
              <a:defRPr sz="1200">
                <a:solidFill>
                  <a:schemeClr val="bg1">
                    <a:lumMod val="65000"/>
                  </a:schemeClr>
                </a:solidFill>
              </a:defRPr>
            </a:lvl1pPr>
          </a:lstStyle>
          <a:p>
            <a:pPr lvl="0"/>
            <a:r>
              <a:rPr lang="en-US" sz="1200"/>
              <a:t>Report Title</a:t>
            </a:r>
            <a:endParaRPr lang="el-GR"/>
          </a:p>
        </p:txBody>
      </p:sp>
    </p:spTree>
    <p:extLst>
      <p:ext uri="{BB962C8B-B14F-4D97-AF65-F5344CB8AC3E}">
        <p14:creationId xmlns:p14="http://schemas.microsoft.com/office/powerpoint/2010/main" val="663235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PreCont">
    <p:spTree>
      <p:nvGrpSpPr>
        <p:cNvPr id="1" name=""/>
        <p:cNvGrpSpPr/>
        <p:nvPr/>
      </p:nvGrpSpPr>
      <p:grpSpPr>
        <a:xfrm>
          <a:off x="0" y="0"/>
          <a:ext cx="0" cy="0"/>
          <a:chOff x="0" y="0"/>
          <a:chExt cx="0" cy="0"/>
        </a:xfrm>
      </p:grpSpPr>
      <p:sp>
        <p:nvSpPr>
          <p:cNvPr id="2" name="Title"/>
          <p:cNvSpPr>
            <a:spLocks noGrp="1"/>
          </p:cNvSpPr>
          <p:nvPr>
            <p:ph type="title"/>
          </p:nvPr>
        </p:nvSpPr>
        <p:spPr>
          <a:xfrm>
            <a:off x="467544" y="936000"/>
            <a:ext cx="8229600" cy="547088"/>
          </a:xfrm>
          <a:prstGeom prst="rect">
            <a:avLst/>
          </a:prstGeom>
          <a:noFill/>
          <a:ln>
            <a:noFill/>
          </a:ln>
        </p:spPr>
        <p:style>
          <a:lnRef idx="2">
            <a:schemeClr val="accent4"/>
          </a:lnRef>
          <a:fillRef idx="1">
            <a:schemeClr val="lt1"/>
          </a:fillRef>
          <a:effectRef idx="0">
            <a:schemeClr val="accent4"/>
          </a:effectRef>
          <a:fontRef idx="none"/>
        </p:style>
        <p:txBody>
          <a:bodyPr>
            <a:normAutofit/>
          </a:bodyPr>
          <a:lstStyle>
            <a:lvl1pPr>
              <a:defRPr lang="el-GR" sz="2200" kern="1200" cap="none" spc="-100" baseline="0">
                <a:ln>
                  <a:noFill/>
                </a:ln>
                <a:solidFill>
                  <a:schemeClr val="tx1"/>
                </a:solidFill>
                <a:effectLst/>
                <a:latin typeface="+mn-lt"/>
                <a:ea typeface="+mj-ea"/>
                <a:cs typeface="Arial" pitchFamily="34" charset="0"/>
              </a:defRPr>
            </a:lvl1pPr>
          </a:lstStyle>
          <a:p>
            <a:endParaRPr lang="el-GR"/>
          </a:p>
        </p:txBody>
      </p:sp>
      <p:sp>
        <p:nvSpPr>
          <p:cNvPr id="8" name="Warn"/>
          <p:cNvSpPr>
            <a:spLocks noGrp="1"/>
          </p:cNvSpPr>
          <p:nvPr>
            <p:ph type="body" sz="quarter" idx="13" hasCustomPrompt="1"/>
          </p:nvPr>
        </p:nvSpPr>
        <p:spPr>
          <a:xfrm>
            <a:off x="250825" y="3068638"/>
            <a:ext cx="8642350" cy="576262"/>
          </a:xfrm>
          <a:prstGeom prst="rect">
            <a:avLst/>
          </a:prstGeom>
          <a:noFill/>
          <a:ln w="12700">
            <a:solidFill>
              <a:srgbClr val="FF0000"/>
            </a:solidFill>
          </a:ln>
        </p:spPr>
        <p:txBody>
          <a:bodyPr anchor="ctr"/>
          <a:lstStyle>
            <a:lvl1pPr marL="0" indent="0" algn="ctr">
              <a:buNone/>
              <a:defRPr sz="1800">
                <a:solidFill>
                  <a:srgbClr val="FF0000"/>
                </a:solidFill>
                <a:latin typeface="Times New Roman" pitchFamily="18" charset="0"/>
                <a:cs typeface="Times New Roman" pitchFamily="18" charset="0"/>
              </a:defRPr>
            </a:lvl1pPr>
            <a:lvl2pPr marL="457200" indent="0">
              <a:buNone/>
              <a:defRPr sz="1800">
                <a:solidFill>
                  <a:srgbClr val="FF0000"/>
                </a:solidFill>
              </a:defRPr>
            </a:lvl2pPr>
            <a:lvl3pPr>
              <a:defRPr sz="1800">
                <a:solidFill>
                  <a:srgbClr val="FF0000"/>
                </a:solidFill>
              </a:defRPr>
            </a:lvl3pPr>
            <a:lvl4pPr>
              <a:defRPr sz="1800">
                <a:solidFill>
                  <a:srgbClr val="FF0000"/>
                </a:solidFill>
              </a:defRPr>
            </a:lvl4pPr>
            <a:lvl5pPr>
              <a:defRPr sz="1800">
                <a:solidFill>
                  <a:srgbClr val="FF0000"/>
                </a:solidFill>
              </a:defRPr>
            </a:lvl5pPr>
          </a:lstStyle>
          <a:p>
            <a:pPr lvl="0"/>
            <a:r>
              <a:rPr lang="en-US"/>
              <a:t>Warning</a:t>
            </a:r>
            <a:endParaRPr lang="el-GR"/>
          </a:p>
        </p:txBody>
      </p:sp>
      <p:sp>
        <p:nvSpPr>
          <p:cNvPr id="6" name="Pre"/>
          <p:cNvSpPr>
            <a:spLocks noGrp="1"/>
          </p:cNvSpPr>
          <p:nvPr>
            <p:ph sz="quarter" idx="14"/>
          </p:nvPr>
        </p:nvSpPr>
        <p:spPr>
          <a:xfrm>
            <a:off x="467544" y="216000"/>
            <a:ext cx="8207375" cy="648072"/>
          </a:xfrm>
          <a:noFill/>
          <a:ln>
            <a:noFill/>
          </a:ln>
        </p:spPr>
        <p:txBody>
          <a:bodyPr anchor="ctr">
            <a:normAutofit/>
          </a:bodyPr>
          <a:lstStyle>
            <a:lvl1pPr marL="114300" indent="0">
              <a:buNone/>
              <a:defRPr sz="1200">
                <a:solidFill>
                  <a:schemeClr val="tx1"/>
                </a:solidFill>
              </a:defRPr>
            </a:lvl1pPr>
          </a:lstStyle>
          <a:p>
            <a:pPr lvl="0"/>
            <a:endParaRPr lang="el-GR"/>
          </a:p>
        </p:txBody>
      </p:sp>
      <p:sp>
        <p:nvSpPr>
          <p:cNvPr id="7" name="Cont1"/>
          <p:cNvSpPr>
            <a:spLocks noGrp="1"/>
          </p:cNvSpPr>
          <p:nvPr>
            <p:ph sz="quarter" idx="15"/>
          </p:nvPr>
        </p:nvSpPr>
        <p:spPr>
          <a:xfrm>
            <a:off x="467544" y="1556792"/>
            <a:ext cx="8207375" cy="4824536"/>
          </a:xfrm>
          <a:noFill/>
          <a:ln>
            <a:noFill/>
          </a:ln>
        </p:spPr>
        <p:txBody>
          <a:bodyPr>
            <a:normAutofit/>
          </a:bodyPr>
          <a:lstStyle>
            <a:lvl1pPr marL="114300" indent="0">
              <a:buNone/>
              <a:defRPr sz="1200"/>
            </a:lvl1pPr>
          </a:lstStyle>
          <a:p>
            <a:pPr lvl="0"/>
            <a:endParaRPr lang="el-GR"/>
          </a:p>
        </p:txBody>
      </p:sp>
      <p:sp>
        <p:nvSpPr>
          <p:cNvPr id="10" name="RepTitle"/>
          <p:cNvSpPr>
            <a:spLocks noGrp="1"/>
          </p:cNvSpPr>
          <p:nvPr>
            <p:ph sz="quarter" idx="16" hasCustomPrompt="1"/>
          </p:nvPr>
        </p:nvSpPr>
        <p:spPr>
          <a:xfrm>
            <a:off x="0" y="2523"/>
            <a:ext cx="9144000" cy="228254"/>
          </a:xfrm>
          <a:noFill/>
          <a:ln>
            <a:noFill/>
          </a:ln>
        </p:spPr>
        <p:txBody>
          <a:bodyPr>
            <a:noAutofit/>
          </a:bodyPr>
          <a:lstStyle>
            <a:lvl1pPr marL="114300" indent="0">
              <a:buNone/>
              <a:defRPr sz="1200">
                <a:solidFill>
                  <a:schemeClr val="bg1">
                    <a:lumMod val="65000"/>
                  </a:schemeClr>
                </a:solidFill>
              </a:defRPr>
            </a:lvl1pPr>
          </a:lstStyle>
          <a:p>
            <a:pPr lvl="0"/>
            <a:r>
              <a:rPr lang="en-US" sz="1200"/>
              <a:t>Report Title</a:t>
            </a:r>
            <a:endParaRPr lang="el-GR"/>
          </a:p>
        </p:txBody>
      </p:sp>
    </p:spTree>
    <p:extLst>
      <p:ext uri="{BB962C8B-B14F-4D97-AF65-F5344CB8AC3E}">
        <p14:creationId xmlns:p14="http://schemas.microsoft.com/office/powerpoint/2010/main" val="22112040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ntCont">
    <p:spTree>
      <p:nvGrpSpPr>
        <p:cNvPr id="1" name=""/>
        <p:cNvGrpSpPr/>
        <p:nvPr/>
      </p:nvGrpSpPr>
      <p:grpSpPr>
        <a:xfrm>
          <a:off x="0" y="0"/>
          <a:ext cx="0" cy="0"/>
          <a:chOff x="0" y="0"/>
          <a:chExt cx="0" cy="0"/>
        </a:xfrm>
      </p:grpSpPr>
      <p:sp>
        <p:nvSpPr>
          <p:cNvPr id="2" name="Title"/>
          <p:cNvSpPr>
            <a:spLocks noGrp="1"/>
          </p:cNvSpPr>
          <p:nvPr>
            <p:ph type="title"/>
          </p:nvPr>
        </p:nvSpPr>
        <p:spPr>
          <a:xfrm>
            <a:off x="467544" y="217616"/>
            <a:ext cx="8229600" cy="547088"/>
          </a:xfrm>
          <a:prstGeom prst="rect">
            <a:avLst/>
          </a:prstGeom>
          <a:noFill/>
          <a:ln>
            <a:noFill/>
          </a:ln>
        </p:spPr>
        <p:style>
          <a:lnRef idx="2">
            <a:schemeClr val="accent4"/>
          </a:lnRef>
          <a:fillRef idx="1">
            <a:schemeClr val="lt1"/>
          </a:fillRef>
          <a:effectRef idx="0">
            <a:schemeClr val="accent4"/>
          </a:effectRef>
          <a:fontRef idx="none"/>
        </p:style>
        <p:txBody>
          <a:bodyPr>
            <a:normAutofit/>
          </a:bodyPr>
          <a:lstStyle>
            <a:lvl1pPr>
              <a:defRPr lang="en-US" sz="2200" kern="1200" cap="none" spc="-100" baseline="0" smtClean="0">
                <a:ln>
                  <a:noFill/>
                </a:ln>
                <a:solidFill>
                  <a:schemeClr val="tx1"/>
                </a:solidFill>
                <a:effectLst/>
                <a:latin typeface="+mn-lt"/>
                <a:ea typeface="+mj-ea"/>
                <a:cs typeface="Arial" pitchFamily="34" charset="0"/>
              </a:defRPr>
            </a:lvl1pPr>
          </a:lstStyle>
          <a:p>
            <a:endParaRPr lang="el-GR"/>
          </a:p>
        </p:txBody>
      </p:sp>
      <p:sp>
        <p:nvSpPr>
          <p:cNvPr id="9" name="Cont1"/>
          <p:cNvSpPr>
            <a:spLocks noGrp="1"/>
          </p:cNvSpPr>
          <p:nvPr>
            <p:ph sz="quarter" idx="14"/>
          </p:nvPr>
        </p:nvSpPr>
        <p:spPr>
          <a:xfrm>
            <a:off x="467544" y="836712"/>
            <a:ext cx="8207375" cy="3096344"/>
          </a:xfrm>
        </p:spPr>
        <p:txBody>
          <a:bodyPr anchor="ctr">
            <a:normAutofit/>
          </a:bodyPr>
          <a:lstStyle>
            <a:lvl1pPr marL="114300" indent="0">
              <a:buNone/>
              <a:defRPr sz="1200"/>
            </a:lvl1pPr>
          </a:lstStyle>
          <a:p>
            <a:pPr lvl="0"/>
            <a:endParaRPr lang="el-GR"/>
          </a:p>
        </p:txBody>
      </p:sp>
      <p:sp>
        <p:nvSpPr>
          <p:cNvPr id="10" name="PCont"/>
          <p:cNvSpPr>
            <a:spLocks noGrp="1"/>
          </p:cNvSpPr>
          <p:nvPr>
            <p:ph sz="quarter" idx="15"/>
          </p:nvPr>
        </p:nvSpPr>
        <p:spPr>
          <a:xfrm>
            <a:off x="467544" y="4005064"/>
            <a:ext cx="8207375" cy="2376264"/>
          </a:xfrm>
          <a:noFill/>
          <a:ln>
            <a:noFill/>
          </a:ln>
        </p:spPr>
        <p:txBody>
          <a:bodyPr anchor="ctr">
            <a:normAutofit/>
          </a:bodyPr>
          <a:lstStyle>
            <a:lvl1pPr marL="114300" indent="0">
              <a:buNone/>
              <a:defRPr sz="1200">
                <a:solidFill>
                  <a:schemeClr val="tx1"/>
                </a:solidFill>
              </a:defRPr>
            </a:lvl1pPr>
          </a:lstStyle>
          <a:p>
            <a:pPr lvl="0"/>
            <a:endParaRPr lang="el-GR"/>
          </a:p>
        </p:txBody>
      </p:sp>
      <p:sp>
        <p:nvSpPr>
          <p:cNvPr id="6" name="Warn"/>
          <p:cNvSpPr>
            <a:spLocks noGrp="1"/>
          </p:cNvSpPr>
          <p:nvPr>
            <p:ph type="body" sz="quarter" idx="13" hasCustomPrompt="1"/>
          </p:nvPr>
        </p:nvSpPr>
        <p:spPr>
          <a:xfrm>
            <a:off x="250825" y="3068638"/>
            <a:ext cx="8642350" cy="576262"/>
          </a:xfrm>
          <a:prstGeom prst="rect">
            <a:avLst/>
          </a:prstGeom>
          <a:noFill/>
          <a:ln w="12700">
            <a:solidFill>
              <a:srgbClr val="FF0000"/>
            </a:solidFill>
          </a:ln>
        </p:spPr>
        <p:txBody>
          <a:bodyPr anchor="ctr"/>
          <a:lstStyle>
            <a:lvl1pPr marL="0" indent="0" algn="ctr">
              <a:buNone/>
              <a:defRPr sz="1800">
                <a:solidFill>
                  <a:srgbClr val="FF0000"/>
                </a:solidFill>
                <a:latin typeface="Times New Roman" pitchFamily="18" charset="0"/>
                <a:cs typeface="Times New Roman" pitchFamily="18" charset="0"/>
              </a:defRPr>
            </a:lvl1pPr>
            <a:lvl2pPr marL="457200" indent="0">
              <a:buNone/>
              <a:defRPr sz="1800">
                <a:solidFill>
                  <a:srgbClr val="FF0000"/>
                </a:solidFill>
              </a:defRPr>
            </a:lvl2pPr>
            <a:lvl3pPr>
              <a:defRPr sz="1800">
                <a:solidFill>
                  <a:srgbClr val="FF0000"/>
                </a:solidFill>
              </a:defRPr>
            </a:lvl3pPr>
            <a:lvl4pPr>
              <a:defRPr sz="1800">
                <a:solidFill>
                  <a:srgbClr val="FF0000"/>
                </a:solidFill>
              </a:defRPr>
            </a:lvl4pPr>
            <a:lvl5pPr>
              <a:defRPr sz="1800">
                <a:solidFill>
                  <a:srgbClr val="FF0000"/>
                </a:solidFill>
              </a:defRPr>
            </a:lvl5pPr>
          </a:lstStyle>
          <a:p>
            <a:pPr lvl="0"/>
            <a:r>
              <a:rPr lang="en-US"/>
              <a:t>Warning</a:t>
            </a:r>
            <a:endParaRPr lang="el-GR"/>
          </a:p>
        </p:txBody>
      </p:sp>
      <p:sp>
        <p:nvSpPr>
          <p:cNvPr id="8" name="RepTitle"/>
          <p:cNvSpPr>
            <a:spLocks noGrp="1"/>
          </p:cNvSpPr>
          <p:nvPr>
            <p:ph sz="quarter" idx="16" hasCustomPrompt="1"/>
          </p:nvPr>
        </p:nvSpPr>
        <p:spPr>
          <a:xfrm>
            <a:off x="0" y="2523"/>
            <a:ext cx="9144000" cy="228254"/>
          </a:xfrm>
          <a:noFill/>
          <a:ln>
            <a:noFill/>
          </a:ln>
        </p:spPr>
        <p:txBody>
          <a:bodyPr>
            <a:noAutofit/>
          </a:bodyPr>
          <a:lstStyle>
            <a:lvl1pPr marL="114300" indent="0">
              <a:buNone/>
              <a:defRPr sz="1200">
                <a:solidFill>
                  <a:schemeClr val="bg1">
                    <a:lumMod val="65000"/>
                  </a:schemeClr>
                </a:solidFill>
              </a:defRPr>
            </a:lvl1pPr>
          </a:lstStyle>
          <a:p>
            <a:pPr lvl="0"/>
            <a:r>
              <a:rPr lang="en-US" sz="1200"/>
              <a:t>Report Title</a:t>
            </a:r>
            <a:endParaRPr lang="el-GR"/>
          </a:p>
        </p:txBody>
      </p:sp>
    </p:spTree>
    <p:extLst>
      <p:ext uri="{BB962C8B-B14F-4D97-AF65-F5344CB8AC3E}">
        <p14:creationId xmlns:p14="http://schemas.microsoft.com/office/powerpoint/2010/main" val="10203465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PreContCont">
    <p:spTree>
      <p:nvGrpSpPr>
        <p:cNvPr id="1" name=""/>
        <p:cNvGrpSpPr/>
        <p:nvPr/>
      </p:nvGrpSpPr>
      <p:grpSpPr>
        <a:xfrm>
          <a:off x="0" y="0"/>
          <a:ext cx="0" cy="0"/>
          <a:chOff x="0" y="0"/>
          <a:chExt cx="0" cy="0"/>
        </a:xfrm>
      </p:grpSpPr>
      <p:sp>
        <p:nvSpPr>
          <p:cNvPr id="2" name="Title"/>
          <p:cNvSpPr>
            <a:spLocks noGrp="1"/>
          </p:cNvSpPr>
          <p:nvPr>
            <p:ph type="title"/>
          </p:nvPr>
        </p:nvSpPr>
        <p:spPr>
          <a:xfrm>
            <a:off x="467544" y="936000"/>
            <a:ext cx="8229600" cy="547088"/>
          </a:xfrm>
          <a:prstGeom prst="rect">
            <a:avLst/>
          </a:prstGeom>
          <a:noFill/>
          <a:ln>
            <a:noFill/>
          </a:ln>
        </p:spPr>
        <p:style>
          <a:lnRef idx="2">
            <a:schemeClr val="accent4"/>
          </a:lnRef>
          <a:fillRef idx="1">
            <a:schemeClr val="lt1"/>
          </a:fillRef>
          <a:effectRef idx="0">
            <a:schemeClr val="accent4"/>
          </a:effectRef>
          <a:fontRef idx="none"/>
        </p:style>
        <p:txBody>
          <a:bodyPr>
            <a:normAutofit/>
          </a:bodyPr>
          <a:lstStyle>
            <a:lvl1pPr>
              <a:defRPr lang="en-US" sz="2200" kern="1200" cap="none" spc="-100" baseline="0" smtClean="0">
                <a:ln>
                  <a:noFill/>
                </a:ln>
                <a:solidFill>
                  <a:schemeClr val="tx1"/>
                </a:solidFill>
                <a:effectLst/>
                <a:latin typeface="+mn-lt"/>
                <a:ea typeface="+mj-ea"/>
                <a:cs typeface="Arial" pitchFamily="34" charset="0"/>
              </a:defRPr>
            </a:lvl1pPr>
          </a:lstStyle>
          <a:p>
            <a:endParaRPr lang="el-GR"/>
          </a:p>
        </p:txBody>
      </p:sp>
      <p:sp>
        <p:nvSpPr>
          <p:cNvPr id="13" name="Pre"/>
          <p:cNvSpPr>
            <a:spLocks noGrp="1"/>
          </p:cNvSpPr>
          <p:nvPr>
            <p:ph sz="quarter" idx="16"/>
          </p:nvPr>
        </p:nvSpPr>
        <p:spPr>
          <a:xfrm>
            <a:off x="469081" y="216000"/>
            <a:ext cx="8207375" cy="648072"/>
          </a:xfrm>
          <a:noFill/>
          <a:ln>
            <a:noFill/>
          </a:ln>
        </p:spPr>
        <p:txBody>
          <a:bodyPr anchor="ctr">
            <a:normAutofit/>
          </a:bodyPr>
          <a:lstStyle>
            <a:lvl1pPr marL="114300" indent="0">
              <a:buNone/>
              <a:defRPr sz="1200"/>
            </a:lvl1pPr>
          </a:lstStyle>
          <a:p>
            <a:pPr lvl="0"/>
            <a:endParaRPr lang="el-GR"/>
          </a:p>
        </p:txBody>
      </p:sp>
      <p:sp>
        <p:nvSpPr>
          <p:cNvPr id="7" name="Cont1"/>
          <p:cNvSpPr>
            <a:spLocks noGrp="1"/>
          </p:cNvSpPr>
          <p:nvPr>
            <p:ph sz="quarter" idx="15"/>
          </p:nvPr>
        </p:nvSpPr>
        <p:spPr>
          <a:xfrm>
            <a:off x="467544" y="1556792"/>
            <a:ext cx="8207375" cy="3240360"/>
          </a:xfrm>
        </p:spPr>
        <p:txBody>
          <a:bodyPr>
            <a:normAutofit/>
          </a:bodyPr>
          <a:lstStyle>
            <a:lvl1pPr marL="114300" indent="0">
              <a:buNone/>
              <a:defRPr sz="1200"/>
            </a:lvl1pPr>
          </a:lstStyle>
          <a:p>
            <a:pPr lvl="0"/>
            <a:endParaRPr lang="el-GR"/>
          </a:p>
        </p:txBody>
      </p:sp>
      <p:sp>
        <p:nvSpPr>
          <p:cNvPr id="10" name="PCont"/>
          <p:cNvSpPr>
            <a:spLocks noGrp="1"/>
          </p:cNvSpPr>
          <p:nvPr>
            <p:ph sz="quarter" idx="14"/>
          </p:nvPr>
        </p:nvSpPr>
        <p:spPr>
          <a:xfrm>
            <a:off x="467544" y="4869160"/>
            <a:ext cx="8207375" cy="1512168"/>
          </a:xfrm>
          <a:noFill/>
          <a:ln>
            <a:noFill/>
          </a:ln>
        </p:spPr>
        <p:txBody>
          <a:bodyPr anchor="ctr">
            <a:normAutofit/>
          </a:bodyPr>
          <a:lstStyle>
            <a:lvl1pPr marL="114300" indent="0">
              <a:buNone/>
              <a:defRPr sz="1200">
                <a:solidFill>
                  <a:schemeClr val="tx1"/>
                </a:solidFill>
              </a:defRPr>
            </a:lvl1pPr>
          </a:lstStyle>
          <a:p>
            <a:pPr lvl="0"/>
            <a:endParaRPr lang="el-GR"/>
          </a:p>
        </p:txBody>
      </p:sp>
      <p:sp>
        <p:nvSpPr>
          <p:cNvPr id="9" name="Warn"/>
          <p:cNvSpPr>
            <a:spLocks noGrp="1"/>
          </p:cNvSpPr>
          <p:nvPr>
            <p:ph type="body" sz="quarter" idx="13" hasCustomPrompt="1"/>
          </p:nvPr>
        </p:nvSpPr>
        <p:spPr>
          <a:xfrm>
            <a:off x="250825" y="3068638"/>
            <a:ext cx="8642350" cy="576262"/>
          </a:xfrm>
          <a:prstGeom prst="rect">
            <a:avLst/>
          </a:prstGeom>
          <a:noFill/>
          <a:ln w="12700">
            <a:solidFill>
              <a:srgbClr val="FF0000"/>
            </a:solidFill>
          </a:ln>
        </p:spPr>
        <p:txBody>
          <a:bodyPr anchor="ctr"/>
          <a:lstStyle>
            <a:lvl1pPr marL="0" indent="0" algn="ctr">
              <a:buNone/>
              <a:defRPr sz="1800">
                <a:solidFill>
                  <a:srgbClr val="FF0000"/>
                </a:solidFill>
                <a:latin typeface="Times New Roman" pitchFamily="18" charset="0"/>
                <a:cs typeface="Times New Roman" pitchFamily="18" charset="0"/>
              </a:defRPr>
            </a:lvl1pPr>
            <a:lvl2pPr marL="457200" indent="0">
              <a:buNone/>
              <a:defRPr sz="1800">
                <a:solidFill>
                  <a:srgbClr val="FF0000"/>
                </a:solidFill>
              </a:defRPr>
            </a:lvl2pPr>
            <a:lvl3pPr>
              <a:defRPr sz="1800">
                <a:solidFill>
                  <a:srgbClr val="FF0000"/>
                </a:solidFill>
              </a:defRPr>
            </a:lvl3pPr>
            <a:lvl4pPr>
              <a:defRPr sz="1800">
                <a:solidFill>
                  <a:srgbClr val="FF0000"/>
                </a:solidFill>
              </a:defRPr>
            </a:lvl4pPr>
            <a:lvl5pPr>
              <a:defRPr sz="1800">
                <a:solidFill>
                  <a:srgbClr val="FF0000"/>
                </a:solidFill>
              </a:defRPr>
            </a:lvl5pPr>
          </a:lstStyle>
          <a:p>
            <a:pPr lvl="0"/>
            <a:r>
              <a:rPr lang="en-US"/>
              <a:t>Warning</a:t>
            </a:r>
            <a:endParaRPr lang="el-GR"/>
          </a:p>
        </p:txBody>
      </p:sp>
      <p:sp>
        <p:nvSpPr>
          <p:cNvPr id="11" name="RepTitle"/>
          <p:cNvSpPr>
            <a:spLocks noGrp="1"/>
          </p:cNvSpPr>
          <p:nvPr>
            <p:ph sz="quarter" idx="17" hasCustomPrompt="1"/>
          </p:nvPr>
        </p:nvSpPr>
        <p:spPr>
          <a:xfrm>
            <a:off x="0" y="2523"/>
            <a:ext cx="9144000" cy="228254"/>
          </a:xfrm>
          <a:noFill/>
          <a:ln>
            <a:noFill/>
          </a:ln>
        </p:spPr>
        <p:txBody>
          <a:bodyPr>
            <a:noAutofit/>
          </a:bodyPr>
          <a:lstStyle>
            <a:lvl1pPr marL="114300" indent="0">
              <a:buNone/>
              <a:defRPr sz="1200">
                <a:solidFill>
                  <a:schemeClr val="bg1">
                    <a:lumMod val="65000"/>
                  </a:schemeClr>
                </a:solidFill>
              </a:defRPr>
            </a:lvl1pPr>
          </a:lstStyle>
          <a:p>
            <a:pPr lvl="0"/>
            <a:r>
              <a:rPr lang="en-US" sz="1200"/>
              <a:t>Report Title</a:t>
            </a:r>
            <a:endParaRPr lang="el-GR"/>
          </a:p>
        </p:txBody>
      </p:sp>
    </p:spTree>
    <p:extLst>
      <p:ext uri="{BB962C8B-B14F-4D97-AF65-F5344CB8AC3E}">
        <p14:creationId xmlns:p14="http://schemas.microsoft.com/office/powerpoint/2010/main" val="14421367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PreCont6">
    <p:spTree>
      <p:nvGrpSpPr>
        <p:cNvPr id="1" name=""/>
        <p:cNvGrpSpPr/>
        <p:nvPr/>
      </p:nvGrpSpPr>
      <p:grpSpPr>
        <a:xfrm>
          <a:off x="0" y="0"/>
          <a:ext cx="0" cy="0"/>
          <a:chOff x="0" y="0"/>
          <a:chExt cx="0" cy="0"/>
        </a:xfrm>
      </p:grpSpPr>
      <p:sp>
        <p:nvSpPr>
          <p:cNvPr id="2" name="Title"/>
          <p:cNvSpPr>
            <a:spLocks noGrp="1"/>
          </p:cNvSpPr>
          <p:nvPr>
            <p:ph type="title"/>
          </p:nvPr>
        </p:nvSpPr>
        <p:spPr>
          <a:xfrm>
            <a:off x="467544" y="864000"/>
            <a:ext cx="8229600" cy="547088"/>
          </a:xfrm>
          <a:prstGeom prst="rect">
            <a:avLst/>
          </a:prstGeom>
          <a:noFill/>
          <a:ln>
            <a:noFill/>
          </a:ln>
        </p:spPr>
        <p:style>
          <a:lnRef idx="2">
            <a:schemeClr val="accent4"/>
          </a:lnRef>
          <a:fillRef idx="1">
            <a:schemeClr val="lt1"/>
          </a:fillRef>
          <a:effectRef idx="0">
            <a:schemeClr val="accent4"/>
          </a:effectRef>
          <a:fontRef idx="none"/>
        </p:style>
        <p:txBody>
          <a:bodyPr>
            <a:normAutofit/>
          </a:bodyPr>
          <a:lstStyle>
            <a:lvl1pPr>
              <a:defRPr lang="en-US" sz="2200" kern="1200" cap="none" spc="-100" baseline="0" smtClean="0">
                <a:ln>
                  <a:noFill/>
                </a:ln>
                <a:solidFill>
                  <a:schemeClr val="tx1"/>
                </a:solidFill>
                <a:effectLst/>
                <a:latin typeface="+mn-lt"/>
                <a:ea typeface="+mj-ea"/>
                <a:cs typeface="Arial" pitchFamily="34" charset="0"/>
              </a:defRPr>
            </a:lvl1pPr>
          </a:lstStyle>
          <a:p>
            <a:endParaRPr lang="el-GR"/>
          </a:p>
        </p:txBody>
      </p:sp>
      <p:sp>
        <p:nvSpPr>
          <p:cNvPr id="15" name="Pre"/>
          <p:cNvSpPr>
            <a:spLocks noGrp="1"/>
          </p:cNvSpPr>
          <p:nvPr>
            <p:ph sz="quarter" idx="14" hasCustomPrompt="1"/>
          </p:nvPr>
        </p:nvSpPr>
        <p:spPr>
          <a:xfrm>
            <a:off x="467544" y="216000"/>
            <a:ext cx="8207375" cy="576064"/>
          </a:xfrm>
          <a:noFill/>
          <a:ln>
            <a:noFill/>
          </a:ln>
        </p:spPr>
        <p:txBody>
          <a:bodyPr anchor="ctr"/>
          <a:lstStyle>
            <a:lvl1pPr marL="114300" indent="0">
              <a:buNone/>
              <a:defRPr sz="1200">
                <a:solidFill>
                  <a:schemeClr val="tx1"/>
                </a:solidFill>
              </a:defRPr>
            </a:lvl1pPr>
          </a:lstStyle>
          <a:p>
            <a:pPr lvl="0"/>
            <a:r>
              <a:rPr lang="en-US"/>
              <a:t>Pre Comment</a:t>
            </a:r>
            <a:endParaRPr lang="el-GR"/>
          </a:p>
        </p:txBody>
      </p:sp>
      <p:sp>
        <p:nvSpPr>
          <p:cNvPr id="16" name="Cont1"/>
          <p:cNvSpPr>
            <a:spLocks noGrp="1"/>
          </p:cNvSpPr>
          <p:nvPr>
            <p:ph sz="quarter" idx="16"/>
          </p:nvPr>
        </p:nvSpPr>
        <p:spPr>
          <a:xfrm>
            <a:off x="395536" y="1497639"/>
            <a:ext cx="2734767" cy="2638290"/>
          </a:xfrm>
          <a:noFill/>
          <a:ln>
            <a:noFill/>
          </a:ln>
        </p:spPr>
        <p:txBody>
          <a:bodyPr anchor="ctr"/>
          <a:lstStyle>
            <a:lvl1pPr marL="114300" indent="0">
              <a:buNone/>
              <a:defRPr/>
            </a:lvl1pPr>
          </a:lstStyle>
          <a:p>
            <a:pPr lvl="0"/>
            <a:endParaRPr lang="el-GR"/>
          </a:p>
        </p:txBody>
      </p:sp>
      <p:sp>
        <p:nvSpPr>
          <p:cNvPr id="17" name="Cont2"/>
          <p:cNvSpPr>
            <a:spLocks noGrp="1"/>
          </p:cNvSpPr>
          <p:nvPr>
            <p:ph sz="quarter" idx="18"/>
          </p:nvPr>
        </p:nvSpPr>
        <p:spPr>
          <a:xfrm>
            <a:off x="3178035" y="1484784"/>
            <a:ext cx="2734767" cy="2661589"/>
          </a:xfrm>
          <a:noFill/>
          <a:ln>
            <a:noFill/>
          </a:ln>
        </p:spPr>
        <p:txBody>
          <a:bodyPr anchor="ctr"/>
          <a:lstStyle>
            <a:lvl1pPr marL="114300" indent="0">
              <a:buNone/>
              <a:defRPr/>
            </a:lvl1pPr>
          </a:lstStyle>
          <a:p>
            <a:pPr lvl="0"/>
            <a:endParaRPr lang="el-GR"/>
          </a:p>
        </p:txBody>
      </p:sp>
      <p:sp>
        <p:nvSpPr>
          <p:cNvPr id="18" name="Cont3"/>
          <p:cNvSpPr>
            <a:spLocks noGrp="1"/>
          </p:cNvSpPr>
          <p:nvPr>
            <p:ph sz="quarter" idx="19"/>
          </p:nvPr>
        </p:nvSpPr>
        <p:spPr>
          <a:xfrm>
            <a:off x="5962891" y="1481454"/>
            <a:ext cx="2734767" cy="2667626"/>
          </a:xfrm>
          <a:noFill/>
          <a:ln>
            <a:noFill/>
          </a:ln>
        </p:spPr>
        <p:txBody>
          <a:bodyPr anchor="ctr"/>
          <a:lstStyle>
            <a:lvl1pPr marL="114300" indent="0">
              <a:buNone/>
              <a:defRPr/>
            </a:lvl1pPr>
          </a:lstStyle>
          <a:p>
            <a:pPr lvl="0"/>
            <a:endParaRPr lang="el-GR"/>
          </a:p>
        </p:txBody>
      </p:sp>
      <p:sp>
        <p:nvSpPr>
          <p:cNvPr id="19" name="Cont4"/>
          <p:cNvSpPr>
            <a:spLocks noGrp="1"/>
          </p:cNvSpPr>
          <p:nvPr>
            <p:ph sz="quarter" idx="20"/>
          </p:nvPr>
        </p:nvSpPr>
        <p:spPr>
          <a:xfrm>
            <a:off x="395536" y="4149080"/>
            <a:ext cx="2734767" cy="2664296"/>
          </a:xfrm>
          <a:noFill/>
          <a:ln>
            <a:noFill/>
          </a:ln>
        </p:spPr>
        <p:txBody>
          <a:bodyPr anchor="ctr"/>
          <a:lstStyle>
            <a:lvl1pPr marL="114300" indent="0">
              <a:buNone/>
              <a:defRPr/>
            </a:lvl1pPr>
          </a:lstStyle>
          <a:p>
            <a:pPr lvl="0"/>
            <a:endParaRPr lang="el-GR"/>
          </a:p>
        </p:txBody>
      </p:sp>
      <p:sp>
        <p:nvSpPr>
          <p:cNvPr id="20" name="Cont5"/>
          <p:cNvSpPr>
            <a:spLocks noGrp="1"/>
          </p:cNvSpPr>
          <p:nvPr>
            <p:ph sz="quarter" idx="21"/>
          </p:nvPr>
        </p:nvSpPr>
        <p:spPr>
          <a:xfrm>
            <a:off x="3189201" y="4149080"/>
            <a:ext cx="2734767" cy="2664296"/>
          </a:xfrm>
          <a:noFill/>
          <a:ln>
            <a:noFill/>
          </a:ln>
        </p:spPr>
        <p:txBody>
          <a:bodyPr anchor="ctr"/>
          <a:lstStyle>
            <a:lvl1pPr marL="114300" indent="0">
              <a:buNone/>
              <a:defRPr/>
            </a:lvl1pPr>
          </a:lstStyle>
          <a:p>
            <a:pPr lvl="0"/>
            <a:endParaRPr lang="el-GR"/>
          </a:p>
        </p:txBody>
      </p:sp>
      <p:sp>
        <p:nvSpPr>
          <p:cNvPr id="21" name="Cont6"/>
          <p:cNvSpPr>
            <a:spLocks noGrp="1"/>
          </p:cNvSpPr>
          <p:nvPr>
            <p:ph sz="quarter" idx="22"/>
          </p:nvPr>
        </p:nvSpPr>
        <p:spPr>
          <a:xfrm>
            <a:off x="5963608" y="4149080"/>
            <a:ext cx="2734767" cy="2664296"/>
          </a:xfrm>
          <a:noFill/>
          <a:ln>
            <a:noFill/>
          </a:ln>
        </p:spPr>
        <p:txBody>
          <a:bodyPr anchor="ctr"/>
          <a:lstStyle>
            <a:lvl1pPr marL="114300" indent="0">
              <a:buNone/>
              <a:defRPr/>
            </a:lvl1pPr>
          </a:lstStyle>
          <a:p>
            <a:pPr lvl="0"/>
            <a:endParaRPr lang="el-GR"/>
          </a:p>
        </p:txBody>
      </p:sp>
      <p:sp>
        <p:nvSpPr>
          <p:cNvPr id="11" name="Warn"/>
          <p:cNvSpPr>
            <a:spLocks noGrp="1"/>
          </p:cNvSpPr>
          <p:nvPr>
            <p:ph type="body" sz="quarter" idx="13" hasCustomPrompt="1"/>
          </p:nvPr>
        </p:nvSpPr>
        <p:spPr>
          <a:xfrm>
            <a:off x="250825" y="3068638"/>
            <a:ext cx="8642350" cy="576262"/>
          </a:xfrm>
          <a:prstGeom prst="rect">
            <a:avLst/>
          </a:prstGeom>
          <a:noFill/>
          <a:ln w="12700">
            <a:solidFill>
              <a:srgbClr val="FF0000"/>
            </a:solidFill>
          </a:ln>
        </p:spPr>
        <p:txBody>
          <a:bodyPr anchor="ctr"/>
          <a:lstStyle>
            <a:lvl1pPr marL="0" indent="0" algn="ctr">
              <a:buNone/>
              <a:defRPr sz="1800">
                <a:solidFill>
                  <a:srgbClr val="FF0000"/>
                </a:solidFill>
                <a:latin typeface="Times New Roman" pitchFamily="18" charset="0"/>
                <a:cs typeface="Times New Roman" pitchFamily="18" charset="0"/>
              </a:defRPr>
            </a:lvl1pPr>
            <a:lvl2pPr marL="457200" indent="0">
              <a:buNone/>
              <a:defRPr sz="1800">
                <a:solidFill>
                  <a:srgbClr val="FF0000"/>
                </a:solidFill>
              </a:defRPr>
            </a:lvl2pPr>
            <a:lvl3pPr>
              <a:defRPr sz="1800">
                <a:solidFill>
                  <a:srgbClr val="FF0000"/>
                </a:solidFill>
              </a:defRPr>
            </a:lvl3pPr>
            <a:lvl4pPr>
              <a:defRPr sz="1800">
                <a:solidFill>
                  <a:srgbClr val="FF0000"/>
                </a:solidFill>
              </a:defRPr>
            </a:lvl4pPr>
            <a:lvl5pPr>
              <a:defRPr sz="1800">
                <a:solidFill>
                  <a:srgbClr val="FF0000"/>
                </a:solidFill>
              </a:defRPr>
            </a:lvl5pPr>
          </a:lstStyle>
          <a:p>
            <a:pPr lvl="0"/>
            <a:r>
              <a:rPr lang="en-US"/>
              <a:t>Warning</a:t>
            </a:r>
            <a:endParaRPr lang="el-GR"/>
          </a:p>
        </p:txBody>
      </p:sp>
      <p:sp>
        <p:nvSpPr>
          <p:cNvPr id="13" name="RepTitle"/>
          <p:cNvSpPr>
            <a:spLocks noGrp="1"/>
          </p:cNvSpPr>
          <p:nvPr>
            <p:ph sz="quarter" idx="23" hasCustomPrompt="1"/>
          </p:nvPr>
        </p:nvSpPr>
        <p:spPr>
          <a:xfrm>
            <a:off x="0" y="2523"/>
            <a:ext cx="9144000" cy="228254"/>
          </a:xfrm>
          <a:noFill/>
          <a:ln>
            <a:noFill/>
          </a:ln>
        </p:spPr>
        <p:txBody>
          <a:bodyPr>
            <a:noAutofit/>
          </a:bodyPr>
          <a:lstStyle>
            <a:lvl1pPr marL="114300" indent="0">
              <a:buNone/>
              <a:defRPr sz="1200">
                <a:solidFill>
                  <a:schemeClr val="bg1">
                    <a:lumMod val="65000"/>
                  </a:schemeClr>
                </a:solidFill>
              </a:defRPr>
            </a:lvl1pPr>
          </a:lstStyle>
          <a:p>
            <a:pPr lvl="0"/>
            <a:r>
              <a:rPr lang="en-US" sz="1200"/>
              <a:t>Report Title</a:t>
            </a:r>
            <a:endParaRPr lang="el-GR"/>
          </a:p>
        </p:txBody>
      </p:sp>
    </p:spTree>
    <p:extLst>
      <p:ext uri="{BB962C8B-B14F-4D97-AF65-F5344CB8AC3E}">
        <p14:creationId xmlns:p14="http://schemas.microsoft.com/office/powerpoint/2010/main" val="17912739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nt6">
    <p:spTree>
      <p:nvGrpSpPr>
        <p:cNvPr id="1" name=""/>
        <p:cNvGrpSpPr/>
        <p:nvPr/>
      </p:nvGrpSpPr>
      <p:grpSpPr>
        <a:xfrm>
          <a:off x="0" y="0"/>
          <a:ext cx="0" cy="0"/>
          <a:chOff x="0" y="0"/>
          <a:chExt cx="0" cy="0"/>
        </a:xfrm>
      </p:grpSpPr>
      <p:sp>
        <p:nvSpPr>
          <p:cNvPr id="2" name="Title"/>
          <p:cNvSpPr>
            <a:spLocks noGrp="1"/>
          </p:cNvSpPr>
          <p:nvPr>
            <p:ph type="title"/>
          </p:nvPr>
        </p:nvSpPr>
        <p:spPr>
          <a:xfrm>
            <a:off x="467544" y="217616"/>
            <a:ext cx="8229600" cy="547088"/>
          </a:xfrm>
          <a:prstGeom prst="rect">
            <a:avLst/>
          </a:prstGeom>
          <a:noFill/>
          <a:ln>
            <a:noFill/>
          </a:ln>
        </p:spPr>
        <p:style>
          <a:lnRef idx="2">
            <a:schemeClr val="accent4"/>
          </a:lnRef>
          <a:fillRef idx="1">
            <a:schemeClr val="lt1"/>
          </a:fillRef>
          <a:effectRef idx="0">
            <a:schemeClr val="accent4"/>
          </a:effectRef>
          <a:fontRef idx="none"/>
        </p:style>
        <p:txBody>
          <a:bodyPr>
            <a:normAutofit/>
          </a:bodyPr>
          <a:lstStyle>
            <a:lvl1pPr>
              <a:defRPr lang="en-US" sz="2200" kern="1200" cap="none" spc="-100" baseline="0" smtClean="0">
                <a:ln>
                  <a:noFill/>
                </a:ln>
                <a:solidFill>
                  <a:schemeClr val="tx1"/>
                </a:solidFill>
                <a:effectLst/>
                <a:latin typeface="+mn-lt"/>
                <a:ea typeface="+mj-ea"/>
                <a:cs typeface="Arial" pitchFamily="34" charset="0"/>
              </a:defRPr>
            </a:lvl1pPr>
          </a:lstStyle>
          <a:p>
            <a:endParaRPr lang="el-GR"/>
          </a:p>
        </p:txBody>
      </p:sp>
      <p:sp>
        <p:nvSpPr>
          <p:cNvPr id="15" name="Cont1"/>
          <p:cNvSpPr>
            <a:spLocks noGrp="1"/>
          </p:cNvSpPr>
          <p:nvPr>
            <p:ph sz="quarter" idx="16"/>
          </p:nvPr>
        </p:nvSpPr>
        <p:spPr>
          <a:xfrm>
            <a:off x="404345" y="852896"/>
            <a:ext cx="2734767" cy="2848645"/>
          </a:xfrm>
          <a:noFill/>
          <a:ln>
            <a:noFill/>
          </a:ln>
        </p:spPr>
        <p:txBody>
          <a:bodyPr anchor="ctr"/>
          <a:lstStyle>
            <a:lvl1pPr marL="114300" indent="0">
              <a:buNone/>
              <a:defRPr/>
            </a:lvl1pPr>
          </a:lstStyle>
          <a:p>
            <a:pPr lvl="0"/>
            <a:endParaRPr lang="el-GR"/>
          </a:p>
        </p:txBody>
      </p:sp>
      <p:sp>
        <p:nvSpPr>
          <p:cNvPr id="16" name="Cont2"/>
          <p:cNvSpPr>
            <a:spLocks noGrp="1"/>
          </p:cNvSpPr>
          <p:nvPr>
            <p:ph sz="quarter" idx="18"/>
          </p:nvPr>
        </p:nvSpPr>
        <p:spPr>
          <a:xfrm>
            <a:off x="3186844" y="840042"/>
            <a:ext cx="2734767" cy="2873802"/>
          </a:xfrm>
          <a:noFill/>
          <a:ln>
            <a:noFill/>
          </a:ln>
        </p:spPr>
        <p:txBody>
          <a:bodyPr anchor="ctr"/>
          <a:lstStyle>
            <a:lvl1pPr marL="114300" indent="0">
              <a:buNone/>
              <a:defRPr/>
            </a:lvl1pPr>
          </a:lstStyle>
          <a:p>
            <a:pPr lvl="0"/>
            <a:endParaRPr lang="el-GR"/>
          </a:p>
        </p:txBody>
      </p:sp>
      <p:sp>
        <p:nvSpPr>
          <p:cNvPr id="17" name="Cont3"/>
          <p:cNvSpPr>
            <a:spLocks noGrp="1"/>
          </p:cNvSpPr>
          <p:nvPr>
            <p:ph sz="quarter" idx="19"/>
          </p:nvPr>
        </p:nvSpPr>
        <p:spPr>
          <a:xfrm>
            <a:off x="5971700" y="836712"/>
            <a:ext cx="2734767" cy="2880320"/>
          </a:xfrm>
          <a:noFill/>
          <a:ln>
            <a:noFill/>
          </a:ln>
        </p:spPr>
        <p:txBody>
          <a:bodyPr anchor="ctr"/>
          <a:lstStyle>
            <a:lvl1pPr marL="114300" indent="0">
              <a:buNone/>
              <a:defRPr/>
            </a:lvl1pPr>
          </a:lstStyle>
          <a:p>
            <a:pPr lvl="0"/>
            <a:endParaRPr lang="el-GR"/>
          </a:p>
        </p:txBody>
      </p:sp>
      <p:sp>
        <p:nvSpPr>
          <p:cNvPr id="18" name="Cont4"/>
          <p:cNvSpPr>
            <a:spLocks noGrp="1"/>
          </p:cNvSpPr>
          <p:nvPr>
            <p:ph sz="quarter" idx="20"/>
          </p:nvPr>
        </p:nvSpPr>
        <p:spPr>
          <a:xfrm>
            <a:off x="403628" y="3717032"/>
            <a:ext cx="2734767" cy="2880320"/>
          </a:xfrm>
          <a:noFill/>
          <a:ln>
            <a:noFill/>
          </a:ln>
        </p:spPr>
        <p:txBody>
          <a:bodyPr anchor="ctr"/>
          <a:lstStyle>
            <a:lvl1pPr marL="114300" indent="0">
              <a:buNone/>
              <a:defRPr/>
            </a:lvl1pPr>
          </a:lstStyle>
          <a:p>
            <a:pPr lvl="0"/>
            <a:endParaRPr lang="el-GR"/>
          </a:p>
        </p:txBody>
      </p:sp>
      <p:sp>
        <p:nvSpPr>
          <p:cNvPr id="19" name="Cont5"/>
          <p:cNvSpPr>
            <a:spLocks noGrp="1"/>
          </p:cNvSpPr>
          <p:nvPr>
            <p:ph sz="quarter" idx="21"/>
          </p:nvPr>
        </p:nvSpPr>
        <p:spPr>
          <a:xfrm>
            <a:off x="3197293" y="3717032"/>
            <a:ext cx="2734767" cy="2880320"/>
          </a:xfrm>
          <a:noFill/>
          <a:ln>
            <a:noFill/>
          </a:ln>
        </p:spPr>
        <p:txBody>
          <a:bodyPr anchor="ctr"/>
          <a:lstStyle>
            <a:lvl1pPr marL="114300" indent="0">
              <a:buNone/>
              <a:defRPr/>
            </a:lvl1pPr>
          </a:lstStyle>
          <a:p>
            <a:pPr lvl="0"/>
            <a:endParaRPr lang="el-GR"/>
          </a:p>
        </p:txBody>
      </p:sp>
      <p:sp>
        <p:nvSpPr>
          <p:cNvPr id="20" name="Cont6"/>
          <p:cNvSpPr>
            <a:spLocks noGrp="1"/>
          </p:cNvSpPr>
          <p:nvPr>
            <p:ph sz="quarter" idx="22"/>
          </p:nvPr>
        </p:nvSpPr>
        <p:spPr>
          <a:xfrm>
            <a:off x="5971700" y="3717032"/>
            <a:ext cx="2734767" cy="2880320"/>
          </a:xfrm>
          <a:noFill/>
          <a:ln>
            <a:noFill/>
          </a:ln>
        </p:spPr>
        <p:txBody>
          <a:bodyPr anchor="ctr"/>
          <a:lstStyle>
            <a:lvl1pPr marL="114300" indent="0">
              <a:buNone/>
              <a:defRPr/>
            </a:lvl1pPr>
          </a:lstStyle>
          <a:p>
            <a:pPr lvl="0"/>
            <a:endParaRPr lang="el-GR"/>
          </a:p>
        </p:txBody>
      </p:sp>
      <p:sp>
        <p:nvSpPr>
          <p:cNvPr id="10" name="Warn"/>
          <p:cNvSpPr>
            <a:spLocks noGrp="1"/>
          </p:cNvSpPr>
          <p:nvPr>
            <p:ph type="body" sz="quarter" idx="13" hasCustomPrompt="1"/>
          </p:nvPr>
        </p:nvSpPr>
        <p:spPr>
          <a:xfrm>
            <a:off x="250825" y="3068638"/>
            <a:ext cx="8642350" cy="576262"/>
          </a:xfrm>
          <a:prstGeom prst="rect">
            <a:avLst/>
          </a:prstGeom>
          <a:noFill/>
          <a:ln w="12700">
            <a:solidFill>
              <a:srgbClr val="FF0000"/>
            </a:solidFill>
          </a:ln>
        </p:spPr>
        <p:txBody>
          <a:bodyPr anchor="ctr"/>
          <a:lstStyle>
            <a:lvl1pPr marL="0" indent="0" algn="ctr">
              <a:buNone/>
              <a:defRPr sz="1800">
                <a:solidFill>
                  <a:srgbClr val="FF0000"/>
                </a:solidFill>
                <a:latin typeface="Times New Roman" pitchFamily="18" charset="0"/>
                <a:cs typeface="Times New Roman" pitchFamily="18" charset="0"/>
              </a:defRPr>
            </a:lvl1pPr>
            <a:lvl2pPr marL="457200" indent="0">
              <a:buNone/>
              <a:defRPr sz="1800">
                <a:solidFill>
                  <a:srgbClr val="FF0000"/>
                </a:solidFill>
              </a:defRPr>
            </a:lvl2pPr>
            <a:lvl3pPr>
              <a:defRPr sz="1800">
                <a:solidFill>
                  <a:srgbClr val="FF0000"/>
                </a:solidFill>
              </a:defRPr>
            </a:lvl3pPr>
            <a:lvl4pPr>
              <a:defRPr sz="1800">
                <a:solidFill>
                  <a:srgbClr val="FF0000"/>
                </a:solidFill>
              </a:defRPr>
            </a:lvl4pPr>
            <a:lvl5pPr>
              <a:defRPr sz="1800">
                <a:solidFill>
                  <a:srgbClr val="FF0000"/>
                </a:solidFill>
              </a:defRPr>
            </a:lvl5pPr>
          </a:lstStyle>
          <a:p>
            <a:pPr lvl="0"/>
            <a:r>
              <a:rPr lang="en-US"/>
              <a:t>Warning</a:t>
            </a:r>
            <a:endParaRPr lang="el-GR"/>
          </a:p>
        </p:txBody>
      </p:sp>
      <p:sp>
        <p:nvSpPr>
          <p:cNvPr id="12" name="RepTitle"/>
          <p:cNvSpPr>
            <a:spLocks noGrp="1"/>
          </p:cNvSpPr>
          <p:nvPr>
            <p:ph sz="quarter" idx="14" hasCustomPrompt="1"/>
          </p:nvPr>
        </p:nvSpPr>
        <p:spPr>
          <a:xfrm>
            <a:off x="0" y="2523"/>
            <a:ext cx="9144000" cy="228254"/>
          </a:xfrm>
          <a:noFill/>
          <a:ln>
            <a:noFill/>
          </a:ln>
        </p:spPr>
        <p:txBody>
          <a:bodyPr>
            <a:noAutofit/>
          </a:bodyPr>
          <a:lstStyle>
            <a:lvl1pPr marL="114300" indent="0">
              <a:buNone/>
              <a:defRPr sz="1200">
                <a:solidFill>
                  <a:schemeClr val="bg1">
                    <a:lumMod val="65000"/>
                  </a:schemeClr>
                </a:solidFill>
              </a:defRPr>
            </a:lvl1pPr>
          </a:lstStyle>
          <a:p>
            <a:pPr lvl="0"/>
            <a:r>
              <a:rPr lang="en-US" sz="1200"/>
              <a:t>Report Title</a:t>
            </a:r>
            <a:endParaRPr lang="el-GR"/>
          </a:p>
        </p:txBody>
      </p:sp>
    </p:spTree>
    <p:extLst>
      <p:ext uri="{BB962C8B-B14F-4D97-AF65-F5344CB8AC3E}">
        <p14:creationId xmlns:p14="http://schemas.microsoft.com/office/powerpoint/2010/main" val="37359087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ont6Cont">
    <p:spTree>
      <p:nvGrpSpPr>
        <p:cNvPr id="1" name=""/>
        <p:cNvGrpSpPr/>
        <p:nvPr/>
      </p:nvGrpSpPr>
      <p:grpSpPr>
        <a:xfrm>
          <a:off x="0" y="0"/>
          <a:ext cx="0" cy="0"/>
          <a:chOff x="0" y="0"/>
          <a:chExt cx="0" cy="0"/>
        </a:xfrm>
      </p:grpSpPr>
      <p:sp>
        <p:nvSpPr>
          <p:cNvPr id="2" name="Title"/>
          <p:cNvSpPr>
            <a:spLocks noGrp="1"/>
          </p:cNvSpPr>
          <p:nvPr>
            <p:ph type="title"/>
          </p:nvPr>
        </p:nvSpPr>
        <p:spPr>
          <a:xfrm>
            <a:off x="467544" y="217616"/>
            <a:ext cx="8229600" cy="547088"/>
          </a:xfrm>
          <a:prstGeom prst="rect">
            <a:avLst/>
          </a:prstGeom>
          <a:noFill/>
          <a:ln>
            <a:noFill/>
          </a:ln>
        </p:spPr>
        <p:style>
          <a:lnRef idx="2">
            <a:schemeClr val="accent4"/>
          </a:lnRef>
          <a:fillRef idx="1">
            <a:schemeClr val="lt1"/>
          </a:fillRef>
          <a:effectRef idx="0">
            <a:schemeClr val="accent4"/>
          </a:effectRef>
          <a:fontRef idx="none"/>
        </p:style>
        <p:txBody>
          <a:bodyPr>
            <a:normAutofit/>
          </a:bodyPr>
          <a:lstStyle>
            <a:lvl1pPr>
              <a:defRPr lang="en-US" sz="2200" kern="1200" cap="none" spc="-100" baseline="0" smtClean="0">
                <a:ln>
                  <a:noFill/>
                </a:ln>
                <a:solidFill>
                  <a:schemeClr val="tx1"/>
                </a:solidFill>
                <a:effectLst/>
                <a:latin typeface="+mn-lt"/>
                <a:ea typeface="+mj-ea"/>
                <a:cs typeface="Arial" pitchFamily="34" charset="0"/>
              </a:defRPr>
            </a:lvl1pPr>
          </a:lstStyle>
          <a:p>
            <a:endParaRPr lang="el-GR"/>
          </a:p>
        </p:txBody>
      </p:sp>
      <p:sp>
        <p:nvSpPr>
          <p:cNvPr id="15" name="Cont1"/>
          <p:cNvSpPr>
            <a:spLocks noGrp="1"/>
          </p:cNvSpPr>
          <p:nvPr>
            <p:ph sz="quarter" idx="16"/>
          </p:nvPr>
        </p:nvSpPr>
        <p:spPr>
          <a:xfrm>
            <a:off x="404345" y="780888"/>
            <a:ext cx="2734767" cy="1856023"/>
          </a:xfrm>
          <a:noFill/>
          <a:ln>
            <a:noFill/>
          </a:ln>
        </p:spPr>
        <p:txBody>
          <a:bodyPr anchor="ctr"/>
          <a:lstStyle>
            <a:lvl1pPr marL="114300" indent="0">
              <a:buNone/>
              <a:defRPr/>
            </a:lvl1pPr>
          </a:lstStyle>
          <a:p>
            <a:pPr lvl="0"/>
            <a:endParaRPr lang="el-GR"/>
          </a:p>
        </p:txBody>
      </p:sp>
      <p:sp>
        <p:nvSpPr>
          <p:cNvPr id="17" name="Cont2"/>
          <p:cNvSpPr>
            <a:spLocks noGrp="1"/>
          </p:cNvSpPr>
          <p:nvPr>
            <p:ph sz="quarter" idx="18"/>
          </p:nvPr>
        </p:nvSpPr>
        <p:spPr>
          <a:xfrm>
            <a:off x="3186844" y="768034"/>
            <a:ext cx="2734767" cy="1872414"/>
          </a:xfrm>
          <a:noFill/>
          <a:ln>
            <a:noFill/>
          </a:ln>
        </p:spPr>
        <p:txBody>
          <a:bodyPr anchor="ctr"/>
          <a:lstStyle>
            <a:lvl1pPr marL="114300" indent="0">
              <a:buNone/>
              <a:defRPr/>
            </a:lvl1pPr>
          </a:lstStyle>
          <a:p>
            <a:pPr lvl="0"/>
            <a:endParaRPr lang="el-GR"/>
          </a:p>
        </p:txBody>
      </p:sp>
      <p:sp>
        <p:nvSpPr>
          <p:cNvPr id="18" name="Cont3"/>
          <p:cNvSpPr>
            <a:spLocks noGrp="1"/>
          </p:cNvSpPr>
          <p:nvPr>
            <p:ph sz="quarter" idx="19"/>
          </p:nvPr>
        </p:nvSpPr>
        <p:spPr>
          <a:xfrm>
            <a:off x="5971700" y="764704"/>
            <a:ext cx="2734767" cy="1876661"/>
          </a:xfrm>
          <a:noFill/>
          <a:ln>
            <a:noFill/>
          </a:ln>
        </p:spPr>
        <p:txBody>
          <a:bodyPr anchor="ctr"/>
          <a:lstStyle>
            <a:lvl1pPr marL="114300" indent="0">
              <a:buNone/>
              <a:defRPr/>
            </a:lvl1pPr>
          </a:lstStyle>
          <a:p>
            <a:pPr lvl="0"/>
            <a:endParaRPr lang="el-GR"/>
          </a:p>
        </p:txBody>
      </p:sp>
      <p:sp>
        <p:nvSpPr>
          <p:cNvPr id="19" name="Cont4"/>
          <p:cNvSpPr>
            <a:spLocks noGrp="1"/>
          </p:cNvSpPr>
          <p:nvPr>
            <p:ph sz="quarter" idx="20"/>
          </p:nvPr>
        </p:nvSpPr>
        <p:spPr>
          <a:xfrm>
            <a:off x="403628" y="2636912"/>
            <a:ext cx="2734767" cy="1856024"/>
          </a:xfrm>
          <a:noFill/>
          <a:ln>
            <a:noFill/>
          </a:ln>
        </p:spPr>
        <p:txBody>
          <a:bodyPr anchor="ctr"/>
          <a:lstStyle>
            <a:lvl1pPr marL="114300" indent="0">
              <a:buNone/>
              <a:defRPr/>
            </a:lvl1pPr>
          </a:lstStyle>
          <a:p>
            <a:pPr lvl="0"/>
            <a:endParaRPr lang="el-GR"/>
          </a:p>
        </p:txBody>
      </p:sp>
      <p:sp>
        <p:nvSpPr>
          <p:cNvPr id="20" name="Cont5"/>
          <p:cNvSpPr>
            <a:spLocks noGrp="1"/>
          </p:cNvSpPr>
          <p:nvPr>
            <p:ph sz="quarter" idx="21"/>
          </p:nvPr>
        </p:nvSpPr>
        <p:spPr>
          <a:xfrm>
            <a:off x="3197293" y="2636912"/>
            <a:ext cx="2734767" cy="1856024"/>
          </a:xfrm>
          <a:noFill/>
          <a:ln>
            <a:noFill/>
          </a:ln>
        </p:spPr>
        <p:txBody>
          <a:bodyPr anchor="ctr"/>
          <a:lstStyle>
            <a:lvl1pPr marL="114300" indent="0">
              <a:buNone/>
              <a:defRPr/>
            </a:lvl1pPr>
          </a:lstStyle>
          <a:p>
            <a:pPr lvl="0"/>
            <a:endParaRPr lang="el-GR"/>
          </a:p>
        </p:txBody>
      </p:sp>
      <p:sp>
        <p:nvSpPr>
          <p:cNvPr id="21" name="Cont6"/>
          <p:cNvSpPr>
            <a:spLocks noGrp="1"/>
          </p:cNvSpPr>
          <p:nvPr>
            <p:ph sz="quarter" idx="22"/>
          </p:nvPr>
        </p:nvSpPr>
        <p:spPr>
          <a:xfrm>
            <a:off x="5971700" y="2636912"/>
            <a:ext cx="2734767" cy="1856024"/>
          </a:xfrm>
          <a:noFill/>
          <a:ln>
            <a:noFill/>
          </a:ln>
        </p:spPr>
        <p:txBody>
          <a:bodyPr anchor="ctr"/>
          <a:lstStyle>
            <a:lvl1pPr marL="114300" indent="0">
              <a:buNone/>
              <a:defRPr/>
            </a:lvl1pPr>
          </a:lstStyle>
          <a:p>
            <a:pPr lvl="0"/>
            <a:endParaRPr lang="el-GR"/>
          </a:p>
        </p:txBody>
      </p:sp>
      <p:sp>
        <p:nvSpPr>
          <p:cNvPr id="22" name="PCont"/>
          <p:cNvSpPr>
            <a:spLocks noGrp="1"/>
          </p:cNvSpPr>
          <p:nvPr>
            <p:ph sz="quarter" idx="17"/>
          </p:nvPr>
        </p:nvSpPr>
        <p:spPr>
          <a:xfrm>
            <a:off x="467544" y="4581128"/>
            <a:ext cx="8207375" cy="2232248"/>
          </a:xfrm>
          <a:noFill/>
          <a:ln>
            <a:noFill/>
          </a:ln>
        </p:spPr>
        <p:txBody>
          <a:bodyPr anchor="ctr">
            <a:normAutofit/>
          </a:bodyPr>
          <a:lstStyle>
            <a:lvl1pPr marL="114300" indent="0">
              <a:buNone/>
              <a:defRPr sz="1200"/>
            </a:lvl1pPr>
          </a:lstStyle>
          <a:p>
            <a:pPr lvl="0"/>
            <a:endParaRPr lang="el-GR"/>
          </a:p>
        </p:txBody>
      </p:sp>
      <p:sp>
        <p:nvSpPr>
          <p:cNvPr id="11" name="Warn"/>
          <p:cNvSpPr>
            <a:spLocks noGrp="1"/>
          </p:cNvSpPr>
          <p:nvPr>
            <p:ph type="body" sz="quarter" idx="13" hasCustomPrompt="1"/>
          </p:nvPr>
        </p:nvSpPr>
        <p:spPr>
          <a:xfrm>
            <a:off x="250825" y="3068638"/>
            <a:ext cx="8642350" cy="576262"/>
          </a:xfrm>
          <a:prstGeom prst="rect">
            <a:avLst/>
          </a:prstGeom>
          <a:noFill/>
          <a:ln w="12700">
            <a:solidFill>
              <a:srgbClr val="FF0000"/>
            </a:solidFill>
          </a:ln>
        </p:spPr>
        <p:txBody>
          <a:bodyPr anchor="ctr"/>
          <a:lstStyle>
            <a:lvl1pPr marL="0" indent="0" algn="ctr">
              <a:buNone/>
              <a:defRPr sz="1800">
                <a:solidFill>
                  <a:srgbClr val="FF0000"/>
                </a:solidFill>
                <a:latin typeface="Times New Roman" pitchFamily="18" charset="0"/>
                <a:cs typeface="Times New Roman" pitchFamily="18" charset="0"/>
              </a:defRPr>
            </a:lvl1pPr>
            <a:lvl2pPr marL="457200" indent="0">
              <a:buNone/>
              <a:defRPr sz="1800">
                <a:solidFill>
                  <a:srgbClr val="FF0000"/>
                </a:solidFill>
              </a:defRPr>
            </a:lvl2pPr>
            <a:lvl3pPr>
              <a:defRPr sz="1800">
                <a:solidFill>
                  <a:srgbClr val="FF0000"/>
                </a:solidFill>
              </a:defRPr>
            </a:lvl3pPr>
            <a:lvl4pPr>
              <a:defRPr sz="1800">
                <a:solidFill>
                  <a:srgbClr val="FF0000"/>
                </a:solidFill>
              </a:defRPr>
            </a:lvl4pPr>
            <a:lvl5pPr>
              <a:defRPr sz="1800">
                <a:solidFill>
                  <a:srgbClr val="FF0000"/>
                </a:solidFill>
              </a:defRPr>
            </a:lvl5pPr>
          </a:lstStyle>
          <a:p>
            <a:pPr lvl="0"/>
            <a:r>
              <a:rPr lang="en-US"/>
              <a:t>Warning</a:t>
            </a:r>
            <a:endParaRPr lang="el-GR"/>
          </a:p>
        </p:txBody>
      </p:sp>
      <p:sp>
        <p:nvSpPr>
          <p:cNvPr id="13" name="RepTitle"/>
          <p:cNvSpPr>
            <a:spLocks noGrp="1"/>
          </p:cNvSpPr>
          <p:nvPr>
            <p:ph sz="quarter" idx="14" hasCustomPrompt="1"/>
          </p:nvPr>
        </p:nvSpPr>
        <p:spPr>
          <a:xfrm>
            <a:off x="0" y="2523"/>
            <a:ext cx="9144000" cy="228254"/>
          </a:xfrm>
          <a:noFill/>
          <a:ln>
            <a:noFill/>
          </a:ln>
        </p:spPr>
        <p:txBody>
          <a:bodyPr>
            <a:noAutofit/>
          </a:bodyPr>
          <a:lstStyle>
            <a:lvl1pPr marL="114300" indent="0">
              <a:buNone/>
              <a:defRPr sz="1200">
                <a:solidFill>
                  <a:schemeClr val="bg1">
                    <a:lumMod val="65000"/>
                  </a:schemeClr>
                </a:solidFill>
              </a:defRPr>
            </a:lvl1pPr>
          </a:lstStyle>
          <a:p>
            <a:pPr lvl="0"/>
            <a:r>
              <a:rPr lang="en-US" sz="1200"/>
              <a:t>Report Title</a:t>
            </a:r>
            <a:endParaRPr lang="el-GR"/>
          </a:p>
        </p:txBody>
      </p:sp>
    </p:spTree>
    <p:extLst>
      <p:ext uri="{BB962C8B-B14F-4D97-AF65-F5344CB8AC3E}">
        <p14:creationId xmlns:p14="http://schemas.microsoft.com/office/powerpoint/2010/main" val="5514799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en-US"/>
              <a:t>Click to edit Master title style</a:t>
            </a:r>
          </a:p>
        </p:txBody>
      </p:sp>
      <p:sp>
        <p:nvSpPr>
          <p:cNvPr id="3" name="Text Placeholder 2"/>
          <p:cNvSpPr>
            <a:spLocks noGrp="1"/>
          </p:cNvSpPr>
          <p:nvPr>
            <p:ph type="body" idx="1"/>
          </p:nvPr>
        </p:nvSpPr>
        <p:spPr>
          <a:xfrm>
            <a:off x="457200" y="1600200"/>
            <a:ext cx="7620000" cy="48006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4"/>
          </p:nvPr>
        </p:nvSpPr>
        <p:spPr>
          <a:xfrm>
            <a:off x="8531788" y="5648960"/>
            <a:ext cx="54864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6E2D2B3B-882E-40F3-A32F-6DD516915044}" type="slidenum">
              <a:rPr lang="en-US" smtClean="0"/>
              <a:t>‹#›</a:t>
            </a:fld>
            <a:endParaRPr lang="en-US"/>
          </a:p>
        </p:txBody>
      </p:sp>
      <p:sp>
        <p:nvSpPr>
          <p:cNvPr id="5" name="Footer Placeholder 4"/>
          <p:cNvSpPr>
            <a:spLocks noGrp="1"/>
          </p:cNvSpPr>
          <p:nvPr>
            <p:ph type="ftr" sz="quarter" idx="3"/>
          </p:nvPr>
        </p:nvSpPr>
        <p:spPr>
          <a:xfrm rot="16200000">
            <a:off x="7586910" y="4048760"/>
            <a:ext cx="2367281" cy="365760"/>
          </a:xfrm>
          <a:prstGeom prst="rect">
            <a:avLst/>
          </a:prstGeom>
        </p:spPr>
        <p:txBody>
          <a:bodyPr vert="horz" lIns="91440" tIns="45720" rIns="91440" bIns="45720" rtlCol="0" anchor="ctr"/>
          <a:lstStyle>
            <a:lvl1pPr algn="r">
              <a:defRPr sz="1200">
                <a:solidFill>
                  <a:schemeClr val="bg2"/>
                </a:solidFill>
              </a:defRPr>
            </a:lvl1pPr>
          </a:lstStyle>
          <a:p>
            <a:endParaRPr lang="en-US"/>
          </a:p>
        </p:txBody>
      </p:sp>
      <p:sp>
        <p:nvSpPr>
          <p:cNvPr id="4" name="Date Placeholder 3"/>
          <p:cNvSpPr>
            <a:spLocks noGrp="1"/>
          </p:cNvSpPr>
          <p:nvPr>
            <p:ph type="dt" sz="half" idx="2"/>
          </p:nvPr>
        </p:nvSpPr>
        <p:spPr>
          <a:xfrm rot="16200000">
            <a:off x="7551351" y="1645920"/>
            <a:ext cx="2438399" cy="365760"/>
          </a:xfrm>
          <a:prstGeom prst="rect">
            <a:avLst/>
          </a:prstGeom>
        </p:spPr>
        <p:txBody>
          <a:bodyPr vert="horz" lIns="91440" tIns="45720" rIns="91440" bIns="45720" rtlCol="0" anchor="ctr"/>
          <a:lstStyle>
            <a:lvl1pPr algn="l">
              <a:defRPr sz="1200">
                <a:solidFill>
                  <a:schemeClr val="bg2"/>
                </a:solidFill>
              </a:defRPr>
            </a:lvl1pPr>
          </a:lstStyle>
          <a:p>
            <a:fld id="{327B613C-1AD7-49D3-885D-F654C5CDBAA6}" type="datetime1">
              <a:rPr lang="en-US" smtClean="0"/>
              <a:t>1/28/2020</a:t>
            </a:fld>
            <a:endParaRPr lang="en-US"/>
          </a:p>
        </p:txBody>
      </p:sp>
    </p:spTree>
  </p:cSld>
  <p:clrMap bg1="lt1" tx1="dk1" bg2="lt2" tx2="dk2" accent1="accent1" accent2="accent2" accent3="accent3" accent4="accent4" accent5="accent5" accent6="accent6" hlink="hlink" folHlink="folHlink"/>
  <p:sldLayoutIdLst>
    <p:sldLayoutId id="2147483656" r:id="rId1"/>
    <p:sldLayoutId id="2147483652" r:id="rId2"/>
    <p:sldLayoutId id="2147483661" r:id="rId3"/>
    <p:sldLayoutId id="2147483662" r:id="rId4"/>
    <p:sldLayoutId id="2147483686" r:id="rId5"/>
    <p:sldLayoutId id="2147483668" r:id="rId6"/>
    <p:sldLayoutId id="2147483692" r:id="rId7"/>
    <p:sldLayoutId id="2147483691" r:id="rId8"/>
    <p:sldLayoutId id="2147483689" r:id="rId9"/>
    <p:sldLayoutId id="2147483687" r:id="rId10"/>
    <p:sldLayoutId id="2147483657" r:id="rId11"/>
    <p:sldLayoutId id="2147483693" r:id="rId12"/>
  </p:sldLayoutIdLst>
  <p:txStyles>
    <p:title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chart" Target="../charts/chart7.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chart" Target="../charts/chart8.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chart" Target="../charts/chart9.xml"/><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chart" Target="../charts/chart10.xml"/><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D46B7D7A-4C81-4EA2-9C04-796D3B68EB31}"/>
              </a:ext>
            </a:extLst>
          </p:cNvPr>
          <p:cNvSpPr>
            <a:spLocks noGrp="1"/>
          </p:cNvSpPr>
          <p:nvPr>
            <p:ph type="ctrTitle"/>
          </p:nvPr>
        </p:nvSpPr>
        <p:spPr>
          <a:xfrm>
            <a:off x="1143000" y="908721"/>
            <a:ext cx="6858000" cy="2088231"/>
          </a:xfrm>
        </p:spPr>
        <p:txBody>
          <a:bodyPr/>
          <a:lstStyle/>
          <a:p>
            <a:r>
              <a:rPr lang="nb-NO" dirty="0"/>
              <a:t>Medlemsundersøkelse 2020</a:t>
            </a:r>
          </a:p>
        </p:txBody>
      </p:sp>
      <p:sp>
        <p:nvSpPr>
          <p:cNvPr id="3" name="Undertittel 2">
            <a:extLst>
              <a:ext uri="{FF2B5EF4-FFF2-40B4-BE49-F238E27FC236}">
                <a16:creationId xmlns:a16="http://schemas.microsoft.com/office/drawing/2014/main" id="{B07C7B4E-AC4B-4DDA-9B51-ABF0B3AB5775}"/>
              </a:ext>
            </a:extLst>
          </p:cNvPr>
          <p:cNvSpPr>
            <a:spLocks noGrp="1"/>
          </p:cNvSpPr>
          <p:nvPr>
            <p:ph type="subTitle" idx="1"/>
          </p:nvPr>
        </p:nvSpPr>
        <p:spPr>
          <a:xfrm>
            <a:off x="1143000" y="3284984"/>
            <a:ext cx="6858000" cy="1972816"/>
          </a:xfrm>
        </p:spPr>
        <p:txBody>
          <a:bodyPr>
            <a:normAutofit/>
          </a:bodyPr>
          <a:lstStyle/>
          <a:p>
            <a:pPr marL="257175" indent="-257175" algn="l">
              <a:buFont typeface="Arial" panose="020B0604020202020204" pitchFamily="34" charset="0"/>
              <a:buChar char="•"/>
            </a:pPr>
            <a:r>
              <a:rPr lang="nb-NO" dirty="0"/>
              <a:t>Utført via questback i perioden 17.-27. januar 2020.</a:t>
            </a:r>
          </a:p>
          <a:p>
            <a:pPr marL="257175" indent="-257175" algn="l">
              <a:buFont typeface="Arial" panose="020B0604020202020204" pitchFamily="34" charset="0"/>
              <a:buChar char="•"/>
            </a:pPr>
            <a:r>
              <a:rPr lang="nb-NO" dirty="0"/>
              <a:t>Undersøkelsen er gått ut til 1.103 enkeltstående barnehager med PBL-medlemskap.</a:t>
            </a:r>
          </a:p>
          <a:p>
            <a:pPr marL="257175" indent="-257175" algn="l">
              <a:buFont typeface="Arial" panose="020B0604020202020204" pitchFamily="34" charset="0"/>
              <a:buChar char="•"/>
            </a:pPr>
            <a:r>
              <a:rPr lang="nb-NO" dirty="0"/>
              <a:t>649 av barnehagene har svart på undersøkelsen</a:t>
            </a:r>
          </a:p>
          <a:p>
            <a:pPr marL="257175" indent="-257175" algn="l">
              <a:buFont typeface="Arial" panose="020B0604020202020204" pitchFamily="34" charset="0"/>
              <a:buChar char="•"/>
            </a:pPr>
            <a:r>
              <a:rPr lang="nb-NO" dirty="0"/>
              <a:t>Alle fritekstsvar er i denne presentasjonen tatt ut av undersøkelsen. Dette for å ivareta deltakernes anonymitet.</a:t>
            </a:r>
          </a:p>
          <a:p>
            <a:pPr marL="257175" indent="-257175" algn="l">
              <a:buFont typeface="Arial" panose="020B0604020202020204" pitchFamily="34" charset="0"/>
              <a:buChar char="•"/>
            </a:pPr>
            <a:endParaRPr lang="nb-NO" dirty="0"/>
          </a:p>
          <a:p>
            <a:pPr algn="l"/>
            <a:endParaRPr lang="nb-NO" dirty="0"/>
          </a:p>
        </p:txBody>
      </p:sp>
    </p:spTree>
    <p:extLst>
      <p:ext uri="{BB962C8B-B14F-4D97-AF65-F5344CB8AC3E}">
        <p14:creationId xmlns:p14="http://schemas.microsoft.com/office/powerpoint/2010/main" val="303152420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title"/>
          </p:nvPr>
        </p:nvSpPr>
        <p:spPr/>
        <p:txBody>
          <a:bodyPr>
            <a:normAutofit fontScale="90000"/>
          </a:bodyPr>
          <a:lstStyle/>
          <a:p>
            <a:r>
              <a:rPr lang="en-US"/>
              <a:t>6. Har barnehagen i 2019 mottatt midler fra den statlige, øremerkede overgangsordningen for små private barnehager?</a:t>
            </a:r>
          </a:p>
        </p:txBody>
      </p:sp>
      <p:sp>
        <p:nvSpPr>
          <p:cNvPr id="5" name="RepTitle"/>
          <p:cNvSpPr>
            <a:spLocks noGrp="1"/>
          </p:cNvSpPr>
          <p:nvPr>
            <p:ph sz="quarter" idx="14" hasCustomPrompt="1"/>
          </p:nvPr>
        </p:nvSpPr>
        <p:spPr/>
        <p:txBody>
          <a:bodyPr/>
          <a:lstStyle/>
          <a:p>
            <a:r>
              <a:rPr lang="en-US"/>
              <a:t>Undersøkelse om økonomiske rammevilkår for private barnehager</a:t>
            </a:r>
          </a:p>
        </p:txBody>
      </p:sp>
      <p:graphicFrame>
        <p:nvGraphicFramePr>
          <p:cNvPr id="6" name="ChartObject"/>
          <p:cNvGraphicFramePr>
            <a:graphicFrameLocks noGrp="1"/>
          </p:cNvGraphicFramePr>
          <p:nvPr>
            <p:ph sz="quarter" idx="10"/>
          </p:nvPr>
        </p:nvGraphicFramePr>
        <p:xfrm>
          <a:off x="468313" y="908050"/>
          <a:ext cx="8207375" cy="5400675"/>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title"/>
          </p:nvPr>
        </p:nvSpPr>
        <p:spPr/>
        <p:txBody>
          <a:bodyPr>
            <a:normAutofit fontScale="90000"/>
          </a:bodyPr>
          <a:lstStyle/>
          <a:p>
            <a:r>
              <a:rPr lang="en-US"/>
              <a:t>6. Har barnehagen i 2019 mottatt midler fra den statlige, øremerkede overgangsordningen for små private barnehager?</a:t>
            </a:r>
          </a:p>
        </p:txBody>
      </p:sp>
      <p:sp>
        <p:nvSpPr>
          <p:cNvPr id="5" name="RepTitle"/>
          <p:cNvSpPr>
            <a:spLocks noGrp="1"/>
          </p:cNvSpPr>
          <p:nvPr>
            <p:ph sz="quarter" idx="14" hasCustomPrompt="1"/>
          </p:nvPr>
        </p:nvSpPr>
        <p:spPr/>
        <p:txBody>
          <a:bodyPr/>
          <a:lstStyle/>
          <a:p>
            <a:r>
              <a:rPr lang="en-US"/>
              <a:t>Undersøkelse om økonomiske rammevilkår for private barnehager</a:t>
            </a:r>
          </a:p>
        </p:txBody>
      </p:sp>
      <p:graphicFrame>
        <p:nvGraphicFramePr>
          <p:cNvPr id="6" name="New Table"/>
          <p:cNvGraphicFramePr>
            <a:graphicFrameLocks noGrp="1"/>
          </p:cNvGraphicFramePr>
          <p:nvPr>
            <p:ph sz="quarter" idx="10"/>
          </p:nvPr>
        </p:nvGraphicFramePr>
        <p:xfrm>
          <a:off x="468313" y="908050"/>
          <a:ext cx="8207376" cy="1219200"/>
        </p:xfrm>
        <a:graphic>
          <a:graphicData uri="http://schemas.openxmlformats.org/drawingml/2006/table">
            <a:tbl>
              <a:tblPr bandRow="1">
                <a:tableStyleId>{5C22544A-7EE6-4342-B048-85BDC9FD1C3A}</a:tableStyleId>
              </a:tblPr>
              <a:tblGrid>
                <a:gridCol w="4103688">
                  <a:extLst>
                    <a:ext uri="{9D8B030D-6E8A-4147-A177-3AD203B41FA5}">
                      <a16:colId xmlns:a16="http://schemas.microsoft.com/office/drawing/2014/main" val="20000"/>
                    </a:ext>
                  </a:extLst>
                </a:gridCol>
                <a:gridCol w="4103688">
                  <a:extLst>
                    <a:ext uri="{9D8B030D-6E8A-4147-A177-3AD203B41FA5}">
                      <a16:colId xmlns:a16="http://schemas.microsoft.com/office/drawing/2014/main" val="20001"/>
                    </a:ext>
                  </a:extLst>
                </a:gridCol>
              </a:tblGrid>
              <a:tr h="0">
                <a:tc>
                  <a:txBody>
                    <a:bodyPr/>
                    <a:lstStyle/>
                    <a:p>
                      <a:pPr>
                        <a:defRPr sz="1000"/>
                      </a:pPr>
                      <a:r>
                        <a:rPr b="1"/>
                        <a:t>Navn</a:t>
                      </a:r>
                    </a:p>
                  </a:txBody>
                  <a:tcPr>
                    <a:lnL w="0"/>
                    <a:lnR w="0"/>
                    <a:lnT w="0"/>
                    <a:lnB w="12700">
                      <a:solidFill>
                        <a:srgbClr val="B4B4B4"/>
                      </a:solidFill>
                    </a:lnB>
                    <a:solidFill>
                      <a:prstClr val="black">
                        <a:lumOff val="100000"/>
                        <a:lumOff val="100000"/>
                      </a:prstClr>
                    </a:solidFill>
                  </a:tcPr>
                </a:tc>
                <a:tc>
                  <a:txBody>
                    <a:bodyPr/>
                    <a:lstStyle/>
                    <a:p>
                      <a:pPr>
                        <a:defRPr sz="1000"/>
                      </a:pPr>
                      <a:r>
                        <a:rPr b="1"/>
                        <a:t>Prosent</a:t>
                      </a:r>
                    </a:p>
                  </a:txBody>
                  <a:tcPr>
                    <a:lnL w="0"/>
                    <a:lnR w="0"/>
                    <a:lnT w="0"/>
                    <a:lnB w="12700">
                      <a:solidFill>
                        <a:srgbClr val="B4B4B4"/>
                      </a:solidFill>
                    </a:lnB>
                    <a:solidFill>
                      <a:prstClr val="black">
                        <a:lumOff val="100000"/>
                        <a:lumOff val="100000"/>
                      </a:prstClr>
                    </a:solidFill>
                  </a:tcPr>
                </a:tc>
                <a:extLst>
                  <a:ext uri="{0D108BD9-81ED-4DB2-BD59-A6C34878D82A}">
                    <a16:rowId xmlns:a16="http://schemas.microsoft.com/office/drawing/2014/main" val="10000"/>
                  </a:ext>
                </a:extLst>
              </a:tr>
              <a:tr h="0">
                <a:tc>
                  <a:txBody>
                    <a:bodyPr/>
                    <a:lstStyle/>
                    <a:p>
                      <a:pPr>
                        <a:defRPr sz="1000"/>
                      </a:pPr>
                      <a:r>
                        <a:t>Ja</a:t>
                      </a:r>
                    </a:p>
                  </a:txBody>
                  <a:tcPr>
                    <a:lnL w="0"/>
                    <a:lnR w="0"/>
                    <a:lnT w="12700">
                      <a:solidFill>
                        <a:srgbClr val="B4B4B4"/>
                      </a:solidFill>
                    </a:lnT>
                    <a:lnB w="0"/>
                  </a:tcPr>
                </a:tc>
                <a:tc>
                  <a:txBody>
                    <a:bodyPr/>
                    <a:lstStyle/>
                    <a:p>
                      <a:pPr>
                        <a:defRPr sz="1000"/>
                      </a:pPr>
                      <a:r>
                        <a:t>18,6%</a:t>
                      </a:r>
                    </a:p>
                  </a:txBody>
                  <a:tcPr>
                    <a:lnL w="0"/>
                    <a:lnR w="0"/>
                    <a:lnT w="12700">
                      <a:solidFill>
                        <a:srgbClr val="B4B4B4"/>
                      </a:solidFill>
                    </a:lnT>
                    <a:lnB w="0"/>
                  </a:tcPr>
                </a:tc>
                <a:extLst>
                  <a:ext uri="{0D108BD9-81ED-4DB2-BD59-A6C34878D82A}">
                    <a16:rowId xmlns:a16="http://schemas.microsoft.com/office/drawing/2014/main" val="10001"/>
                  </a:ext>
                </a:extLst>
              </a:tr>
              <a:tr h="0">
                <a:tc>
                  <a:txBody>
                    <a:bodyPr/>
                    <a:lstStyle/>
                    <a:p>
                      <a:pPr>
                        <a:defRPr sz="1000"/>
                      </a:pPr>
                      <a:r>
                        <a:t>Nei</a:t>
                      </a:r>
                    </a:p>
                  </a:txBody>
                  <a:tcPr>
                    <a:lnL w="0"/>
                    <a:lnR w="0"/>
                    <a:lnT w="0"/>
                    <a:lnB w="0"/>
                  </a:tcPr>
                </a:tc>
                <a:tc>
                  <a:txBody>
                    <a:bodyPr/>
                    <a:lstStyle/>
                    <a:p>
                      <a:pPr>
                        <a:defRPr sz="1000"/>
                      </a:pPr>
                      <a:r>
                        <a:t>75,8%</a:t>
                      </a:r>
                    </a:p>
                  </a:txBody>
                  <a:tcPr>
                    <a:lnL w="0"/>
                    <a:lnR w="0"/>
                    <a:lnT w="0"/>
                    <a:lnB w="0"/>
                  </a:tcPr>
                </a:tc>
                <a:extLst>
                  <a:ext uri="{0D108BD9-81ED-4DB2-BD59-A6C34878D82A}">
                    <a16:rowId xmlns:a16="http://schemas.microsoft.com/office/drawing/2014/main" val="10002"/>
                  </a:ext>
                </a:extLst>
              </a:tr>
              <a:tr h="0">
                <a:tc>
                  <a:txBody>
                    <a:bodyPr/>
                    <a:lstStyle/>
                    <a:p>
                      <a:pPr>
                        <a:defRPr sz="1000"/>
                      </a:pPr>
                      <a:r>
                        <a:t>Vet ikke</a:t>
                      </a:r>
                    </a:p>
                  </a:txBody>
                  <a:tcPr>
                    <a:lnL w="0"/>
                    <a:lnR w="0"/>
                    <a:lnT w="0"/>
                    <a:lnB w="12700">
                      <a:solidFill>
                        <a:srgbClr val="B4B4B4"/>
                      </a:solidFill>
                    </a:lnB>
                  </a:tcPr>
                </a:tc>
                <a:tc>
                  <a:txBody>
                    <a:bodyPr/>
                    <a:lstStyle/>
                    <a:p>
                      <a:pPr>
                        <a:defRPr sz="1000"/>
                      </a:pPr>
                      <a:r>
                        <a:t>5,5%</a:t>
                      </a:r>
                    </a:p>
                  </a:txBody>
                  <a:tcPr>
                    <a:lnL w="0"/>
                    <a:lnR w="0"/>
                    <a:lnT w="0"/>
                    <a:lnB w="12700">
                      <a:solidFill>
                        <a:srgbClr val="B4B4B4"/>
                      </a:solidFill>
                    </a:lnB>
                  </a:tcPr>
                </a:tc>
                <a:extLst>
                  <a:ext uri="{0D108BD9-81ED-4DB2-BD59-A6C34878D82A}">
                    <a16:rowId xmlns:a16="http://schemas.microsoft.com/office/drawing/2014/main" val="10003"/>
                  </a:ext>
                </a:extLst>
              </a:tr>
              <a:tr h="0">
                <a:tc>
                  <a:txBody>
                    <a:bodyPr/>
                    <a:lstStyle/>
                    <a:p>
                      <a:pPr>
                        <a:defRPr sz="1000"/>
                      </a:pPr>
                      <a:r>
                        <a:rPr b="1"/>
                        <a:t>N</a:t>
                      </a:r>
                    </a:p>
                  </a:txBody>
                  <a:tcPr>
                    <a:lnL w="0"/>
                    <a:lnR w="0"/>
                    <a:lnT w="12700">
                      <a:solidFill>
                        <a:srgbClr val="B4B4B4"/>
                      </a:solidFill>
                    </a:lnT>
                    <a:lnB w="0"/>
                  </a:tcPr>
                </a:tc>
                <a:tc>
                  <a:txBody>
                    <a:bodyPr/>
                    <a:lstStyle/>
                    <a:p>
                      <a:pPr>
                        <a:defRPr sz="1000"/>
                      </a:pPr>
                      <a:r>
                        <a:t>649</a:t>
                      </a:r>
                    </a:p>
                  </a:txBody>
                  <a:tcPr>
                    <a:lnL w="0"/>
                    <a:lnR w="0"/>
                    <a:lnT w="12700">
                      <a:solidFill>
                        <a:srgbClr val="B4B4B4"/>
                      </a:solidFill>
                    </a:lnT>
                    <a:lnB w="0"/>
                  </a:tcPr>
                </a:tc>
                <a:extLst>
                  <a:ext uri="{0D108BD9-81ED-4DB2-BD59-A6C34878D82A}">
                    <a16:rowId xmlns:a16="http://schemas.microsoft.com/office/drawing/2014/main" val="10004"/>
                  </a:ext>
                </a:extLst>
              </a:tr>
            </a:tbl>
          </a:graphicData>
        </a:graphic>
      </p:graphicFrame>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title"/>
          </p:nvPr>
        </p:nvSpPr>
        <p:spPr/>
        <p:txBody>
          <a:bodyPr>
            <a:normAutofit fontScale="90000"/>
          </a:bodyPr>
          <a:lstStyle/>
          <a:p>
            <a:r>
              <a:rPr lang="en-US"/>
              <a:t>7. Vurder konsekvensene av ny nasjonal bemanningsnorm. Er det grunnlag for videre drift av barnehagen etter innføringen av bemanningsnormen og gitt dagens tilskuddsnivå?</a:t>
            </a:r>
          </a:p>
        </p:txBody>
      </p:sp>
      <p:sp>
        <p:nvSpPr>
          <p:cNvPr id="5" name="RepTitle"/>
          <p:cNvSpPr>
            <a:spLocks noGrp="1"/>
          </p:cNvSpPr>
          <p:nvPr>
            <p:ph sz="quarter" idx="14" hasCustomPrompt="1"/>
          </p:nvPr>
        </p:nvSpPr>
        <p:spPr/>
        <p:txBody>
          <a:bodyPr/>
          <a:lstStyle/>
          <a:p>
            <a:r>
              <a:rPr lang="en-US"/>
              <a:t>Undersøkelse om økonomiske rammevilkår for private barnehager</a:t>
            </a:r>
          </a:p>
        </p:txBody>
      </p:sp>
      <p:graphicFrame>
        <p:nvGraphicFramePr>
          <p:cNvPr id="6" name="ChartObject"/>
          <p:cNvGraphicFramePr>
            <a:graphicFrameLocks noGrp="1"/>
          </p:cNvGraphicFramePr>
          <p:nvPr>
            <p:ph sz="quarter" idx="10"/>
          </p:nvPr>
        </p:nvGraphicFramePr>
        <p:xfrm>
          <a:off x="468313" y="908050"/>
          <a:ext cx="8207375" cy="5400675"/>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title"/>
          </p:nvPr>
        </p:nvSpPr>
        <p:spPr/>
        <p:txBody>
          <a:bodyPr>
            <a:normAutofit fontScale="90000"/>
          </a:bodyPr>
          <a:lstStyle/>
          <a:p>
            <a:r>
              <a:rPr lang="en-US"/>
              <a:t>7. Vurder konsekvensene av ny nasjonal bemanningsnorm. Er det grunnlag for videre drift av barnehagen etter innføringen av bemanningsnormen og gitt dagens tilskuddsnivå?</a:t>
            </a:r>
          </a:p>
        </p:txBody>
      </p:sp>
      <p:sp>
        <p:nvSpPr>
          <p:cNvPr id="5" name="RepTitle"/>
          <p:cNvSpPr>
            <a:spLocks noGrp="1"/>
          </p:cNvSpPr>
          <p:nvPr>
            <p:ph sz="quarter" idx="14" hasCustomPrompt="1"/>
          </p:nvPr>
        </p:nvSpPr>
        <p:spPr/>
        <p:txBody>
          <a:bodyPr/>
          <a:lstStyle/>
          <a:p>
            <a:r>
              <a:rPr lang="en-US"/>
              <a:t>Undersøkelse om økonomiske rammevilkår for private barnehager</a:t>
            </a:r>
          </a:p>
        </p:txBody>
      </p:sp>
      <p:graphicFrame>
        <p:nvGraphicFramePr>
          <p:cNvPr id="6" name="New Table"/>
          <p:cNvGraphicFramePr>
            <a:graphicFrameLocks noGrp="1"/>
          </p:cNvGraphicFramePr>
          <p:nvPr>
            <p:ph sz="quarter" idx="10"/>
          </p:nvPr>
        </p:nvGraphicFramePr>
        <p:xfrm>
          <a:off x="468313" y="908050"/>
          <a:ext cx="8207376" cy="1219200"/>
        </p:xfrm>
        <a:graphic>
          <a:graphicData uri="http://schemas.openxmlformats.org/drawingml/2006/table">
            <a:tbl>
              <a:tblPr bandRow="1">
                <a:tableStyleId>{5C22544A-7EE6-4342-B048-85BDC9FD1C3A}</a:tableStyleId>
              </a:tblPr>
              <a:tblGrid>
                <a:gridCol w="4103688">
                  <a:extLst>
                    <a:ext uri="{9D8B030D-6E8A-4147-A177-3AD203B41FA5}">
                      <a16:colId xmlns:a16="http://schemas.microsoft.com/office/drawing/2014/main" val="20000"/>
                    </a:ext>
                  </a:extLst>
                </a:gridCol>
                <a:gridCol w="4103688">
                  <a:extLst>
                    <a:ext uri="{9D8B030D-6E8A-4147-A177-3AD203B41FA5}">
                      <a16:colId xmlns:a16="http://schemas.microsoft.com/office/drawing/2014/main" val="20001"/>
                    </a:ext>
                  </a:extLst>
                </a:gridCol>
              </a:tblGrid>
              <a:tr h="0">
                <a:tc>
                  <a:txBody>
                    <a:bodyPr/>
                    <a:lstStyle/>
                    <a:p>
                      <a:pPr>
                        <a:defRPr sz="1000"/>
                      </a:pPr>
                      <a:r>
                        <a:rPr b="1"/>
                        <a:t>Navn</a:t>
                      </a:r>
                    </a:p>
                  </a:txBody>
                  <a:tcPr>
                    <a:lnL w="0"/>
                    <a:lnR w="0"/>
                    <a:lnT w="0"/>
                    <a:lnB w="12700">
                      <a:solidFill>
                        <a:srgbClr val="B4B4B4"/>
                      </a:solidFill>
                    </a:lnB>
                    <a:solidFill>
                      <a:prstClr val="black">
                        <a:lumOff val="100000"/>
                        <a:lumOff val="100000"/>
                      </a:prstClr>
                    </a:solidFill>
                  </a:tcPr>
                </a:tc>
                <a:tc>
                  <a:txBody>
                    <a:bodyPr/>
                    <a:lstStyle/>
                    <a:p>
                      <a:pPr>
                        <a:defRPr sz="1000"/>
                      </a:pPr>
                      <a:r>
                        <a:rPr b="1"/>
                        <a:t>Prosent</a:t>
                      </a:r>
                    </a:p>
                  </a:txBody>
                  <a:tcPr>
                    <a:lnL w="0"/>
                    <a:lnR w="0"/>
                    <a:lnT w="0"/>
                    <a:lnB w="12700">
                      <a:solidFill>
                        <a:srgbClr val="B4B4B4"/>
                      </a:solidFill>
                    </a:lnB>
                    <a:solidFill>
                      <a:prstClr val="black">
                        <a:lumOff val="100000"/>
                        <a:lumOff val="100000"/>
                      </a:prstClr>
                    </a:solidFill>
                  </a:tcPr>
                </a:tc>
                <a:extLst>
                  <a:ext uri="{0D108BD9-81ED-4DB2-BD59-A6C34878D82A}">
                    <a16:rowId xmlns:a16="http://schemas.microsoft.com/office/drawing/2014/main" val="10000"/>
                  </a:ext>
                </a:extLst>
              </a:tr>
              <a:tr h="0">
                <a:tc>
                  <a:txBody>
                    <a:bodyPr/>
                    <a:lstStyle/>
                    <a:p>
                      <a:pPr>
                        <a:defRPr sz="1000"/>
                      </a:pPr>
                      <a:r>
                        <a:t>Ja</a:t>
                      </a:r>
                    </a:p>
                  </a:txBody>
                  <a:tcPr>
                    <a:lnL w="0"/>
                    <a:lnR w="0"/>
                    <a:lnT w="12700">
                      <a:solidFill>
                        <a:srgbClr val="B4B4B4"/>
                      </a:solidFill>
                    </a:lnT>
                    <a:lnB w="0"/>
                  </a:tcPr>
                </a:tc>
                <a:tc>
                  <a:txBody>
                    <a:bodyPr/>
                    <a:lstStyle/>
                    <a:p>
                      <a:pPr>
                        <a:defRPr sz="1000"/>
                      </a:pPr>
                      <a:r>
                        <a:t>48,1%</a:t>
                      </a:r>
                    </a:p>
                  </a:txBody>
                  <a:tcPr>
                    <a:lnL w="0"/>
                    <a:lnR w="0"/>
                    <a:lnT w="12700">
                      <a:solidFill>
                        <a:srgbClr val="B4B4B4"/>
                      </a:solidFill>
                    </a:lnT>
                    <a:lnB w="0"/>
                  </a:tcPr>
                </a:tc>
                <a:extLst>
                  <a:ext uri="{0D108BD9-81ED-4DB2-BD59-A6C34878D82A}">
                    <a16:rowId xmlns:a16="http://schemas.microsoft.com/office/drawing/2014/main" val="10001"/>
                  </a:ext>
                </a:extLst>
              </a:tr>
              <a:tr h="0">
                <a:tc>
                  <a:txBody>
                    <a:bodyPr/>
                    <a:lstStyle/>
                    <a:p>
                      <a:pPr>
                        <a:defRPr sz="1000"/>
                      </a:pPr>
                      <a:r>
                        <a:t>Nei</a:t>
                      </a:r>
                    </a:p>
                  </a:txBody>
                  <a:tcPr>
                    <a:lnL w="0"/>
                    <a:lnR w="0"/>
                    <a:lnT w="0"/>
                    <a:lnB w="0"/>
                  </a:tcPr>
                </a:tc>
                <a:tc>
                  <a:txBody>
                    <a:bodyPr/>
                    <a:lstStyle/>
                    <a:p>
                      <a:pPr>
                        <a:defRPr sz="1000"/>
                      </a:pPr>
                      <a:r>
                        <a:t>16,2%</a:t>
                      </a:r>
                    </a:p>
                  </a:txBody>
                  <a:tcPr>
                    <a:lnL w="0"/>
                    <a:lnR w="0"/>
                    <a:lnT w="0"/>
                    <a:lnB w="0"/>
                  </a:tcPr>
                </a:tc>
                <a:extLst>
                  <a:ext uri="{0D108BD9-81ED-4DB2-BD59-A6C34878D82A}">
                    <a16:rowId xmlns:a16="http://schemas.microsoft.com/office/drawing/2014/main" val="10002"/>
                  </a:ext>
                </a:extLst>
              </a:tr>
              <a:tr h="0">
                <a:tc>
                  <a:txBody>
                    <a:bodyPr/>
                    <a:lstStyle/>
                    <a:p>
                      <a:pPr>
                        <a:defRPr sz="1000"/>
                      </a:pPr>
                      <a:r>
                        <a:t>Vet ikke</a:t>
                      </a:r>
                    </a:p>
                  </a:txBody>
                  <a:tcPr>
                    <a:lnL w="0"/>
                    <a:lnR w="0"/>
                    <a:lnT w="0"/>
                    <a:lnB w="12700">
                      <a:solidFill>
                        <a:srgbClr val="B4B4B4"/>
                      </a:solidFill>
                    </a:lnB>
                  </a:tcPr>
                </a:tc>
                <a:tc>
                  <a:txBody>
                    <a:bodyPr/>
                    <a:lstStyle/>
                    <a:p>
                      <a:pPr>
                        <a:defRPr sz="1000"/>
                      </a:pPr>
                      <a:r>
                        <a:t>35,7%</a:t>
                      </a:r>
                    </a:p>
                  </a:txBody>
                  <a:tcPr>
                    <a:lnL w="0"/>
                    <a:lnR w="0"/>
                    <a:lnT w="0"/>
                    <a:lnB w="12700">
                      <a:solidFill>
                        <a:srgbClr val="B4B4B4"/>
                      </a:solidFill>
                    </a:lnB>
                  </a:tcPr>
                </a:tc>
                <a:extLst>
                  <a:ext uri="{0D108BD9-81ED-4DB2-BD59-A6C34878D82A}">
                    <a16:rowId xmlns:a16="http://schemas.microsoft.com/office/drawing/2014/main" val="10003"/>
                  </a:ext>
                </a:extLst>
              </a:tr>
              <a:tr h="0">
                <a:tc>
                  <a:txBody>
                    <a:bodyPr/>
                    <a:lstStyle/>
                    <a:p>
                      <a:pPr>
                        <a:defRPr sz="1000"/>
                      </a:pPr>
                      <a:r>
                        <a:rPr b="1"/>
                        <a:t>N</a:t>
                      </a:r>
                    </a:p>
                  </a:txBody>
                  <a:tcPr>
                    <a:lnL w="0"/>
                    <a:lnR w="0"/>
                    <a:lnT w="12700">
                      <a:solidFill>
                        <a:srgbClr val="B4B4B4"/>
                      </a:solidFill>
                    </a:lnT>
                    <a:lnB w="0"/>
                  </a:tcPr>
                </a:tc>
                <a:tc>
                  <a:txBody>
                    <a:bodyPr/>
                    <a:lstStyle/>
                    <a:p>
                      <a:pPr>
                        <a:defRPr sz="1000"/>
                      </a:pPr>
                      <a:r>
                        <a:t>649</a:t>
                      </a:r>
                    </a:p>
                  </a:txBody>
                  <a:tcPr>
                    <a:lnL w="0"/>
                    <a:lnR w="0"/>
                    <a:lnT w="12700">
                      <a:solidFill>
                        <a:srgbClr val="B4B4B4"/>
                      </a:solidFill>
                    </a:lnT>
                    <a:lnB w="0"/>
                  </a:tcPr>
                </a:tc>
                <a:extLst>
                  <a:ext uri="{0D108BD9-81ED-4DB2-BD59-A6C34878D82A}">
                    <a16:rowId xmlns:a16="http://schemas.microsoft.com/office/drawing/2014/main" val="10004"/>
                  </a:ext>
                </a:extLst>
              </a:tr>
            </a:tbl>
          </a:graphicData>
        </a:graphic>
      </p:graphicFrame>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title"/>
          </p:nvPr>
        </p:nvSpPr>
        <p:spPr/>
        <p:txBody>
          <a:bodyPr/>
          <a:lstStyle/>
          <a:p>
            <a:r>
              <a:rPr lang="en-US"/>
              <a:t>9. Hva planlegger barnehagen å gjøre? </a:t>
            </a:r>
          </a:p>
        </p:txBody>
      </p:sp>
      <p:sp>
        <p:nvSpPr>
          <p:cNvPr id="4" name="Pre"/>
          <p:cNvSpPr>
            <a:spLocks noGrp="1"/>
          </p:cNvSpPr>
          <p:nvPr>
            <p:ph sz="quarter" idx="14"/>
          </p:nvPr>
        </p:nvSpPr>
        <p:spPr/>
        <p:txBody>
          <a:bodyPr>
            <a:normAutofit lnSpcReduction="10000"/>
          </a:bodyPr>
          <a:lstStyle/>
          <a:p>
            <a:r>
              <a:rPr lang="en-US"/>
              <a:t>
   Du har svart at det ikke er grunnlag for videre drift av barnehagen etter innføring av nye normer og gitt dagens system for finansiering. </a:t>
            </a:r>
          </a:p>
        </p:txBody>
      </p:sp>
      <p:sp>
        <p:nvSpPr>
          <p:cNvPr id="6" name="RepTitle"/>
          <p:cNvSpPr>
            <a:spLocks noGrp="1"/>
          </p:cNvSpPr>
          <p:nvPr>
            <p:ph sz="quarter" idx="16" hasCustomPrompt="1"/>
          </p:nvPr>
        </p:nvSpPr>
        <p:spPr/>
        <p:txBody>
          <a:bodyPr/>
          <a:lstStyle/>
          <a:p>
            <a:r>
              <a:rPr lang="en-US"/>
              <a:t>Undersøkelse om økonomiske rammevilkår for private barnehager</a:t>
            </a:r>
          </a:p>
        </p:txBody>
      </p:sp>
      <p:graphicFrame>
        <p:nvGraphicFramePr>
          <p:cNvPr id="7" name="ChartObject"/>
          <p:cNvGraphicFramePr>
            <a:graphicFrameLocks noGrp="1"/>
          </p:cNvGraphicFramePr>
          <p:nvPr>
            <p:ph sz="quarter" idx="15"/>
          </p:nvPr>
        </p:nvGraphicFramePr>
        <p:xfrm>
          <a:off x="467544" y="1556792"/>
          <a:ext cx="8207375" cy="4824536"/>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title"/>
          </p:nvPr>
        </p:nvSpPr>
        <p:spPr/>
        <p:txBody>
          <a:bodyPr/>
          <a:lstStyle/>
          <a:p>
            <a:r>
              <a:rPr lang="en-US"/>
              <a:t>9. Hva planlegger barnehagen å gjøre? </a:t>
            </a:r>
          </a:p>
        </p:txBody>
      </p:sp>
      <p:sp>
        <p:nvSpPr>
          <p:cNvPr id="5" name="RepTitle"/>
          <p:cNvSpPr>
            <a:spLocks noGrp="1"/>
          </p:cNvSpPr>
          <p:nvPr>
            <p:ph sz="quarter" idx="14" hasCustomPrompt="1"/>
          </p:nvPr>
        </p:nvSpPr>
        <p:spPr/>
        <p:txBody>
          <a:bodyPr/>
          <a:lstStyle/>
          <a:p>
            <a:r>
              <a:rPr lang="en-US"/>
              <a:t>Undersøkelse om økonomiske rammevilkår for private barnehager</a:t>
            </a:r>
          </a:p>
        </p:txBody>
      </p:sp>
      <p:graphicFrame>
        <p:nvGraphicFramePr>
          <p:cNvPr id="6" name="New Table"/>
          <p:cNvGraphicFramePr>
            <a:graphicFrameLocks noGrp="1"/>
          </p:cNvGraphicFramePr>
          <p:nvPr>
            <p:ph sz="quarter" idx="10"/>
          </p:nvPr>
        </p:nvGraphicFramePr>
        <p:xfrm>
          <a:off x="468313" y="908050"/>
          <a:ext cx="8207376" cy="1463040"/>
        </p:xfrm>
        <a:graphic>
          <a:graphicData uri="http://schemas.openxmlformats.org/drawingml/2006/table">
            <a:tbl>
              <a:tblPr bandRow="1">
                <a:tableStyleId>{5C22544A-7EE6-4342-B048-85BDC9FD1C3A}</a:tableStyleId>
              </a:tblPr>
              <a:tblGrid>
                <a:gridCol w="4103688">
                  <a:extLst>
                    <a:ext uri="{9D8B030D-6E8A-4147-A177-3AD203B41FA5}">
                      <a16:colId xmlns:a16="http://schemas.microsoft.com/office/drawing/2014/main" val="20000"/>
                    </a:ext>
                  </a:extLst>
                </a:gridCol>
                <a:gridCol w="4103688">
                  <a:extLst>
                    <a:ext uri="{9D8B030D-6E8A-4147-A177-3AD203B41FA5}">
                      <a16:colId xmlns:a16="http://schemas.microsoft.com/office/drawing/2014/main" val="20001"/>
                    </a:ext>
                  </a:extLst>
                </a:gridCol>
              </a:tblGrid>
              <a:tr h="0">
                <a:tc>
                  <a:txBody>
                    <a:bodyPr/>
                    <a:lstStyle/>
                    <a:p>
                      <a:pPr>
                        <a:defRPr sz="1000"/>
                      </a:pPr>
                      <a:r>
                        <a:rPr b="1"/>
                        <a:t>Navn</a:t>
                      </a:r>
                    </a:p>
                  </a:txBody>
                  <a:tcPr>
                    <a:lnL w="0"/>
                    <a:lnR w="0"/>
                    <a:lnT w="0"/>
                    <a:lnB w="12700">
                      <a:solidFill>
                        <a:srgbClr val="B4B4B4"/>
                      </a:solidFill>
                    </a:lnB>
                    <a:solidFill>
                      <a:prstClr val="black">
                        <a:lumOff val="100000"/>
                        <a:lumOff val="100000"/>
                      </a:prstClr>
                    </a:solidFill>
                  </a:tcPr>
                </a:tc>
                <a:tc>
                  <a:txBody>
                    <a:bodyPr/>
                    <a:lstStyle/>
                    <a:p>
                      <a:pPr>
                        <a:defRPr sz="1000"/>
                      </a:pPr>
                      <a:r>
                        <a:rPr b="1"/>
                        <a:t>Prosent</a:t>
                      </a:r>
                    </a:p>
                  </a:txBody>
                  <a:tcPr>
                    <a:lnL w="0"/>
                    <a:lnR w="0"/>
                    <a:lnT w="0"/>
                    <a:lnB w="12700">
                      <a:solidFill>
                        <a:srgbClr val="B4B4B4"/>
                      </a:solidFill>
                    </a:lnB>
                    <a:solidFill>
                      <a:prstClr val="black">
                        <a:lumOff val="100000"/>
                        <a:lumOff val="100000"/>
                      </a:prstClr>
                    </a:solidFill>
                  </a:tcPr>
                </a:tc>
                <a:extLst>
                  <a:ext uri="{0D108BD9-81ED-4DB2-BD59-A6C34878D82A}">
                    <a16:rowId xmlns:a16="http://schemas.microsoft.com/office/drawing/2014/main" val="10000"/>
                  </a:ext>
                </a:extLst>
              </a:tr>
              <a:tr h="0">
                <a:tc>
                  <a:txBody>
                    <a:bodyPr/>
                    <a:lstStyle/>
                    <a:p>
                      <a:pPr>
                        <a:defRPr sz="1000"/>
                      </a:pPr>
                      <a:r>
                        <a:t>Avvikle driften</a:t>
                      </a:r>
                    </a:p>
                  </a:txBody>
                  <a:tcPr>
                    <a:lnL w="0"/>
                    <a:lnR w="0"/>
                    <a:lnT w="12700">
                      <a:solidFill>
                        <a:srgbClr val="B4B4B4"/>
                      </a:solidFill>
                    </a:lnT>
                    <a:lnB w="0"/>
                  </a:tcPr>
                </a:tc>
                <a:tc>
                  <a:txBody>
                    <a:bodyPr/>
                    <a:lstStyle/>
                    <a:p>
                      <a:pPr>
                        <a:defRPr sz="1000"/>
                      </a:pPr>
                      <a:r>
                        <a:t>6,7%</a:t>
                      </a:r>
                    </a:p>
                  </a:txBody>
                  <a:tcPr>
                    <a:lnL w="0"/>
                    <a:lnR w="0"/>
                    <a:lnT w="12700">
                      <a:solidFill>
                        <a:srgbClr val="B4B4B4"/>
                      </a:solidFill>
                    </a:lnT>
                    <a:lnB w="0"/>
                  </a:tcPr>
                </a:tc>
                <a:extLst>
                  <a:ext uri="{0D108BD9-81ED-4DB2-BD59-A6C34878D82A}">
                    <a16:rowId xmlns:a16="http://schemas.microsoft.com/office/drawing/2014/main" val="10001"/>
                  </a:ext>
                </a:extLst>
              </a:tr>
              <a:tr h="0">
                <a:tc>
                  <a:txBody>
                    <a:bodyPr/>
                    <a:lstStyle/>
                    <a:p>
                      <a:pPr>
                        <a:defRPr sz="1000"/>
                      </a:pPr>
                      <a:r>
                        <a:t>Selge barnehagen</a:t>
                      </a:r>
                    </a:p>
                  </a:txBody>
                  <a:tcPr>
                    <a:lnL w="0"/>
                    <a:lnR w="0"/>
                    <a:lnT w="0"/>
                    <a:lnB w="0"/>
                  </a:tcPr>
                </a:tc>
                <a:tc>
                  <a:txBody>
                    <a:bodyPr/>
                    <a:lstStyle/>
                    <a:p>
                      <a:pPr>
                        <a:defRPr sz="1000"/>
                      </a:pPr>
                      <a:r>
                        <a:t>7,6%</a:t>
                      </a:r>
                    </a:p>
                  </a:txBody>
                  <a:tcPr>
                    <a:lnL w="0"/>
                    <a:lnR w="0"/>
                    <a:lnT w="0"/>
                    <a:lnB w="0"/>
                  </a:tcPr>
                </a:tc>
                <a:extLst>
                  <a:ext uri="{0D108BD9-81ED-4DB2-BD59-A6C34878D82A}">
                    <a16:rowId xmlns:a16="http://schemas.microsoft.com/office/drawing/2014/main" val="10002"/>
                  </a:ext>
                </a:extLst>
              </a:tr>
              <a:tr h="0">
                <a:tc>
                  <a:txBody>
                    <a:bodyPr/>
                    <a:lstStyle/>
                    <a:p>
                      <a:pPr>
                        <a:defRPr sz="1000"/>
                      </a:pPr>
                      <a:r>
                        <a:t>Vet ikke</a:t>
                      </a:r>
                    </a:p>
                  </a:txBody>
                  <a:tcPr>
                    <a:lnL w="0"/>
                    <a:lnR w="0"/>
                    <a:lnT w="0"/>
                    <a:lnB w="0"/>
                  </a:tcPr>
                </a:tc>
                <a:tc>
                  <a:txBody>
                    <a:bodyPr/>
                    <a:lstStyle/>
                    <a:p>
                      <a:pPr>
                        <a:defRPr sz="1000"/>
                      </a:pPr>
                      <a:r>
                        <a:t>47,6%</a:t>
                      </a:r>
                    </a:p>
                  </a:txBody>
                  <a:tcPr>
                    <a:lnL w="0"/>
                    <a:lnR w="0"/>
                    <a:lnT w="0"/>
                    <a:lnB w="0"/>
                  </a:tcPr>
                </a:tc>
                <a:extLst>
                  <a:ext uri="{0D108BD9-81ED-4DB2-BD59-A6C34878D82A}">
                    <a16:rowId xmlns:a16="http://schemas.microsoft.com/office/drawing/2014/main" val="10003"/>
                  </a:ext>
                </a:extLst>
              </a:tr>
              <a:tr h="0">
                <a:tc>
                  <a:txBody>
                    <a:bodyPr/>
                    <a:lstStyle/>
                    <a:p>
                      <a:pPr>
                        <a:defRPr sz="1000"/>
                      </a:pPr>
                      <a:r>
                        <a:t>Annet, spesifiser her:</a:t>
                      </a:r>
                    </a:p>
                  </a:txBody>
                  <a:tcPr>
                    <a:lnL w="0"/>
                    <a:lnR w="0"/>
                    <a:lnT w="0"/>
                    <a:lnB w="12700">
                      <a:solidFill>
                        <a:srgbClr val="B4B4B4"/>
                      </a:solidFill>
                    </a:lnB>
                  </a:tcPr>
                </a:tc>
                <a:tc>
                  <a:txBody>
                    <a:bodyPr/>
                    <a:lstStyle/>
                    <a:p>
                      <a:pPr>
                        <a:defRPr sz="1000"/>
                      </a:pPr>
                      <a:r>
                        <a:t>38,1%</a:t>
                      </a:r>
                    </a:p>
                  </a:txBody>
                  <a:tcPr>
                    <a:lnL w="0"/>
                    <a:lnR w="0"/>
                    <a:lnT w="0"/>
                    <a:lnB w="12700">
                      <a:solidFill>
                        <a:srgbClr val="B4B4B4"/>
                      </a:solidFill>
                    </a:lnB>
                  </a:tcPr>
                </a:tc>
                <a:extLst>
                  <a:ext uri="{0D108BD9-81ED-4DB2-BD59-A6C34878D82A}">
                    <a16:rowId xmlns:a16="http://schemas.microsoft.com/office/drawing/2014/main" val="10004"/>
                  </a:ext>
                </a:extLst>
              </a:tr>
              <a:tr h="0">
                <a:tc>
                  <a:txBody>
                    <a:bodyPr/>
                    <a:lstStyle/>
                    <a:p>
                      <a:pPr>
                        <a:defRPr sz="1000"/>
                      </a:pPr>
                      <a:r>
                        <a:rPr b="1"/>
                        <a:t>N</a:t>
                      </a:r>
                    </a:p>
                  </a:txBody>
                  <a:tcPr>
                    <a:lnL w="0"/>
                    <a:lnR w="0"/>
                    <a:lnT w="12700">
                      <a:solidFill>
                        <a:srgbClr val="B4B4B4"/>
                      </a:solidFill>
                    </a:lnT>
                    <a:lnB w="0"/>
                  </a:tcPr>
                </a:tc>
                <a:tc>
                  <a:txBody>
                    <a:bodyPr/>
                    <a:lstStyle/>
                    <a:p>
                      <a:pPr>
                        <a:defRPr sz="1000"/>
                      </a:pPr>
                      <a:r>
                        <a:t>105</a:t>
                      </a:r>
                    </a:p>
                  </a:txBody>
                  <a:tcPr>
                    <a:lnL w="0"/>
                    <a:lnR w="0"/>
                    <a:lnT w="12700">
                      <a:solidFill>
                        <a:srgbClr val="B4B4B4"/>
                      </a:solidFill>
                    </a:lnT>
                    <a:lnB w="0"/>
                  </a:tcPr>
                </a:tc>
                <a:extLst>
                  <a:ext uri="{0D108BD9-81ED-4DB2-BD59-A6C34878D82A}">
                    <a16:rowId xmlns:a16="http://schemas.microsoft.com/office/drawing/2014/main" val="10005"/>
                  </a:ext>
                </a:extLst>
              </a:tr>
            </a:tbl>
          </a:graphicData>
        </a:graphic>
      </p:graphicFrame>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title"/>
          </p:nvPr>
        </p:nvSpPr>
        <p:spPr/>
        <p:txBody>
          <a:bodyPr>
            <a:normAutofit fontScale="90000"/>
          </a:bodyPr>
          <a:lstStyle/>
          <a:p>
            <a:r>
              <a:rPr lang="en-US"/>
              <a:t>10. Hvordan finansierer barnehagen innfrielse av bemanningsnormen? (Flere svar mulig)</a:t>
            </a:r>
          </a:p>
        </p:txBody>
      </p:sp>
      <p:sp>
        <p:nvSpPr>
          <p:cNvPr id="5" name="RepTitle"/>
          <p:cNvSpPr>
            <a:spLocks noGrp="1"/>
          </p:cNvSpPr>
          <p:nvPr>
            <p:ph sz="quarter" idx="14" hasCustomPrompt="1"/>
          </p:nvPr>
        </p:nvSpPr>
        <p:spPr/>
        <p:txBody>
          <a:bodyPr/>
          <a:lstStyle/>
          <a:p>
            <a:r>
              <a:rPr lang="en-US"/>
              <a:t>Undersøkelse om økonomiske rammevilkår for private barnehager</a:t>
            </a:r>
          </a:p>
        </p:txBody>
      </p:sp>
      <p:graphicFrame>
        <p:nvGraphicFramePr>
          <p:cNvPr id="6" name="ChartObject"/>
          <p:cNvGraphicFramePr>
            <a:graphicFrameLocks noGrp="1"/>
          </p:cNvGraphicFramePr>
          <p:nvPr>
            <p:ph sz="quarter" idx="10"/>
          </p:nvPr>
        </p:nvGraphicFramePr>
        <p:xfrm>
          <a:off x="468313" y="908050"/>
          <a:ext cx="8207375" cy="5400675"/>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title"/>
          </p:nvPr>
        </p:nvSpPr>
        <p:spPr/>
        <p:txBody>
          <a:bodyPr>
            <a:normAutofit fontScale="90000"/>
          </a:bodyPr>
          <a:lstStyle/>
          <a:p>
            <a:r>
              <a:rPr lang="en-US"/>
              <a:t>10. Hvordan finansierer barnehagen innfrielse av bemanningsnormen? (Flere svar mulig)</a:t>
            </a:r>
          </a:p>
        </p:txBody>
      </p:sp>
      <p:sp>
        <p:nvSpPr>
          <p:cNvPr id="5" name="RepTitle"/>
          <p:cNvSpPr>
            <a:spLocks noGrp="1"/>
          </p:cNvSpPr>
          <p:nvPr>
            <p:ph sz="quarter" idx="14" hasCustomPrompt="1"/>
          </p:nvPr>
        </p:nvSpPr>
        <p:spPr/>
        <p:txBody>
          <a:bodyPr/>
          <a:lstStyle/>
          <a:p>
            <a:r>
              <a:rPr lang="en-US"/>
              <a:t>Undersøkelse om økonomiske rammevilkår for private barnehager</a:t>
            </a:r>
          </a:p>
        </p:txBody>
      </p:sp>
      <p:graphicFrame>
        <p:nvGraphicFramePr>
          <p:cNvPr id="6" name="New Table"/>
          <p:cNvGraphicFramePr>
            <a:graphicFrameLocks noGrp="1"/>
          </p:cNvGraphicFramePr>
          <p:nvPr>
            <p:ph sz="quarter" idx="10"/>
          </p:nvPr>
        </p:nvGraphicFramePr>
        <p:xfrm>
          <a:off x="468313" y="908050"/>
          <a:ext cx="8207376" cy="2834640"/>
        </p:xfrm>
        <a:graphic>
          <a:graphicData uri="http://schemas.openxmlformats.org/drawingml/2006/table">
            <a:tbl>
              <a:tblPr bandRow="1">
                <a:tableStyleId>{5C22544A-7EE6-4342-B048-85BDC9FD1C3A}</a:tableStyleId>
              </a:tblPr>
              <a:tblGrid>
                <a:gridCol w="4103688">
                  <a:extLst>
                    <a:ext uri="{9D8B030D-6E8A-4147-A177-3AD203B41FA5}">
                      <a16:colId xmlns:a16="http://schemas.microsoft.com/office/drawing/2014/main" val="20000"/>
                    </a:ext>
                  </a:extLst>
                </a:gridCol>
                <a:gridCol w="4103688">
                  <a:extLst>
                    <a:ext uri="{9D8B030D-6E8A-4147-A177-3AD203B41FA5}">
                      <a16:colId xmlns:a16="http://schemas.microsoft.com/office/drawing/2014/main" val="20001"/>
                    </a:ext>
                  </a:extLst>
                </a:gridCol>
              </a:tblGrid>
              <a:tr h="0">
                <a:tc>
                  <a:txBody>
                    <a:bodyPr/>
                    <a:lstStyle/>
                    <a:p>
                      <a:pPr>
                        <a:defRPr sz="1000"/>
                      </a:pPr>
                      <a:r>
                        <a:rPr b="1"/>
                        <a:t>Navn</a:t>
                      </a:r>
                    </a:p>
                  </a:txBody>
                  <a:tcPr>
                    <a:lnL w="0"/>
                    <a:lnR w="0"/>
                    <a:lnT w="0"/>
                    <a:lnB w="12700">
                      <a:solidFill>
                        <a:srgbClr val="B4B4B4"/>
                      </a:solidFill>
                    </a:lnB>
                    <a:solidFill>
                      <a:prstClr val="black">
                        <a:lumOff val="100000"/>
                        <a:lumOff val="100000"/>
                      </a:prstClr>
                    </a:solidFill>
                  </a:tcPr>
                </a:tc>
                <a:tc>
                  <a:txBody>
                    <a:bodyPr/>
                    <a:lstStyle/>
                    <a:p>
                      <a:pPr>
                        <a:defRPr sz="1000"/>
                      </a:pPr>
                      <a:r>
                        <a:rPr b="1"/>
                        <a:t>Prosent</a:t>
                      </a:r>
                    </a:p>
                  </a:txBody>
                  <a:tcPr>
                    <a:lnL w="0"/>
                    <a:lnR w="0"/>
                    <a:lnT w="0"/>
                    <a:lnB w="12700">
                      <a:solidFill>
                        <a:srgbClr val="B4B4B4"/>
                      </a:solidFill>
                    </a:lnB>
                    <a:solidFill>
                      <a:prstClr val="black">
                        <a:lumOff val="100000"/>
                        <a:lumOff val="100000"/>
                      </a:prstClr>
                    </a:solidFill>
                  </a:tcPr>
                </a:tc>
                <a:extLst>
                  <a:ext uri="{0D108BD9-81ED-4DB2-BD59-A6C34878D82A}">
                    <a16:rowId xmlns:a16="http://schemas.microsoft.com/office/drawing/2014/main" val="10000"/>
                  </a:ext>
                </a:extLst>
              </a:tr>
              <a:tr h="0">
                <a:tc>
                  <a:txBody>
                    <a:bodyPr/>
                    <a:lstStyle/>
                    <a:p>
                      <a:pPr>
                        <a:defRPr sz="1000"/>
                      </a:pPr>
                      <a:r>
                        <a:t>Får bemanningsnorm finansiert via ordinært tilskudd</a:t>
                      </a:r>
                    </a:p>
                  </a:txBody>
                  <a:tcPr>
                    <a:lnL w="0"/>
                    <a:lnR w="0"/>
                    <a:lnT w="12700">
                      <a:solidFill>
                        <a:srgbClr val="B4B4B4"/>
                      </a:solidFill>
                    </a:lnT>
                    <a:lnB w="0"/>
                  </a:tcPr>
                </a:tc>
                <a:tc>
                  <a:txBody>
                    <a:bodyPr/>
                    <a:lstStyle/>
                    <a:p>
                      <a:pPr>
                        <a:defRPr sz="1000"/>
                      </a:pPr>
                      <a:r>
                        <a:t>38,5%</a:t>
                      </a:r>
                    </a:p>
                  </a:txBody>
                  <a:tcPr>
                    <a:lnL w="0"/>
                    <a:lnR w="0"/>
                    <a:lnT w="12700">
                      <a:solidFill>
                        <a:srgbClr val="B4B4B4"/>
                      </a:solidFill>
                    </a:lnT>
                    <a:lnB w="0"/>
                  </a:tcPr>
                </a:tc>
                <a:extLst>
                  <a:ext uri="{0D108BD9-81ED-4DB2-BD59-A6C34878D82A}">
                    <a16:rowId xmlns:a16="http://schemas.microsoft.com/office/drawing/2014/main" val="10001"/>
                  </a:ext>
                </a:extLst>
              </a:tr>
              <a:tr h="0">
                <a:tc>
                  <a:txBody>
                    <a:bodyPr/>
                    <a:lstStyle/>
                    <a:p>
                      <a:pPr>
                        <a:defRPr sz="1000"/>
                      </a:pPr>
                      <a:r>
                        <a:t>Har fått øremerkede midler (ekstraordinær tildeling til små private barnehager)</a:t>
                      </a:r>
                    </a:p>
                  </a:txBody>
                  <a:tcPr>
                    <a:lnL w="0"/>
                    <a:lnR w="0"/>
                    <a:lnT w="0"/>
                    <a:lnB w="0"/>
                  </a:tcPr>
                </a:tc>
                <a:tc>
                  <a:txBody>
                    <a:bodyPr/>
                    <a:lstStyle/>
                    <a:p>
                      <a:pPr>
                        <a:defRPr sz="1000"/>
                      </a:pPr>
                      <a:r>
                        <a:t>12,6%</a:t>
                      </a:r>
                    </a:p>
                  </a:txBody>
                  <a:tcPr>
                    <a:lnL w="0"/>
                    <a:lnR w="0"/>
                    <a:lnT w="0"/>
                    <a:lnB w="0"/>
                  </a:tcPr>
                </a:tc>
                <a:extLst>
                  <a:ext uri="{0D108BD9-81ED-4DB2-BD59-A6C34878D82A}">
                    <a16:rowId xmlns:a16="http://schemas.microsoft.com/office/drawing/2014/main" val="10002"/>
                  </a:ext>
                </a:extLst>
              </a:tr>
              <a:tr h="0">
                <a:tc>
                  <a:txBody>
                    <a:bodyPr/>
                    <a:lstStyle/>
                    <a:p>
                      <a:pPr>
                        <a:defRPr sz="1000"/>
                      </a:pPr>
                      <a:r>
                        <a:t>Kutt i kompetanseheving</a:t>
                      </a:r>
                    </a:p>
                  </a:txBody>
                  <a:tcPr>
                    <a:lnL w="0"/>
                    <a:lnR w="0"/>
                    <a:lnT w="0"/>
                    <a:lnB w="0"/>
                  </a:tcPr>
                </a:tc>
                <a:tc>
                  <a:txBody>
                    <a:bodyPr/>
                    <a:lstStyle/>
                    <a:p>
                      <a:pPr>
                        <a:defRPr sz="1000"/>
                      </a:pPr>
                      <a:r>
                        <a:t>42,5%</a:t>
                      </a:r>
                    </a:p>
                  </a:txBody>
                  <a:tcPr>
                    <a:lnL w="0"/>
                    <a:lnR w="0"/>
                    <a:lnT w="0"/>
                    <a:lnB w="0"/>
                  </a:tcPr>
                </a:tc>
                <a:extLst>
                  <a:ext uri="{0D108BD9-81ED-4DB2-BD59-A6C34878D82A}">
                    <a16:rowId xmlns:a16="http://schemas.microsoft.com/office/drawing/2014/main" val="10003"/>
                  </a:ext>
                </a:extLst>
              </a:tr>
              <a:tr h="0">
                <a:tc>
                  <a:txBody>
                    <a:bodyPr/>
                    <a:lstStyle/>
                    <a:p>
                      <a:pPr>
                        <a:defRPr sz="1000"/>
                      </a:pPr>
                      <a:r>
                        <a:t>Kutt i vedlikehold</a:t>
                      </a:r>
                    </a:p>
                  </a:txBody>
                  <a:tcPr>
                    <a:lnL w="0"/>
                    <a:lnR w="0"/>
                    <a:lnT w="0"/>
                    <a:lnB w="0"/>
                  </a:tcPr>
                </a:tc>
                <a:tc>
                  <a:txBody>
                    <a:bodyPr/>
                    <a:lstStyle/>
                    <a:p>
                      <a:pPr>
                        <a:defRPr sz="1000"/>
                      </a:pPr>
                      <a:r>
                        <a:t>43,4%</a:t>
                      </a:r>
                    </a:p>
                  </a:txBody>
                  <a:tcPr>
                    <a:lnL w="0"/>
                    <a:lnR w="0"/>
                    <a:lnT w="0"/>
                    <a:lnB w="0"/>
                  </a:tcPr>
                </a:tc>
                <a:extLst>
                  <a:ext uri="{0D108BD9-81ED-4DB2-BD59-A6C34878D82A}">
                    <a16:rowId xmlns:a16="http://schemas.microsoft.com/office/drawing/2014/main" val="10004"/>
                  </a:ext>
                </a:extLst>
              </a:tr>
              <a:tr h="0">
                <a:tc>
                  <a:txBody>
                    <a:bodyPr/>
                    <a:lstStyle/>
                    <a:p>
                      <a:pPr>
                        <a:defRPr sz="1000"/>
                      </a:pPr>
                      <a:r>
                        <a:t>Kutt i leker og utstyr</a:t>
                      </a:r>
                    </a:p>
                  </a:txBody>
                  <a:tcPr>
                    <a:lnL w="0"/>
                    <a:lnR w="0"/>
                    <a:lnT w="0"/>
                    <a:lnB w="0"/>
                  </a:tcPr>
                </a:tc>
                <a:tc>
                  <a:txBody>
                    <a:bodyPr/>
                    <a:lstStyle/>
                    <a:p>
                      <a:pPr>
                        <a:defRPr sz="1000"/>
                      </a:pPr>
                      <a:r>
                        <a:t>49,4%</a:t>
                      </a:r>
                    </a:p>
                  </a:txBody>
                  <a:tcPr>
                    <a:lnL w="0"/>
                    <a:lnR w="0"/>
                    <a:lnT w="0"/>
                    <a:lnB w="0"/>
                  </a:tcPr>
                </a:tc>
                <a:extLst>
                  <a:ext uri="{0D108BD9-81ED-4DB2-BD59-A6C34878D82A}">
                    <a16:rowId xmlns:a16="http://schemas.microsoft.com/office/drawing/2014/main" val="10005"/>
                  </a:ext>
                </a:extLst>
              </a:tr>
              <a:tr h="0">
                <a:tc>
                  <a:txBody>
                    <a:bodyPr/>
                    <a:lstStyle/>
                    <a:p>
                      <a:pPr>
                        <a:defRPr sz="1000"/>
                      </a:pPr>
                      <a:r>
                        <a:t>Tar av oppsparte midler</a:t>
                      </a:r>
                    </a:p>
                  </a:txBody>
                  <a:tcPr>
                    <a:lnL w="0"/>
                    <a:lnR w="0"/>
                    <a:lnT w="0"/>
                    <a:lnB w="0"/>
                  </a:tcPr>
                </a:tc>
                <a:tc>
                  <a:txBody>
                    <a:bodyPr/>
                    <a:lstStyle/>
                    <a:p>
                      <a:pPr>
                        <a:defRPr sz="1000"/>
                      </a:pPr>
                      <a:r>
                        <a:t>52,7%</a:t>
                      </a:r>
                    </a:p>
                  </a:txBody>
                  <a:tcPr>
                    <a:lnL w="0"/>
                    <a:lnR w="0"/>
                    <a:lnT w="0"/>
                    <a:lnB w="0"/>
                  </a:tcPr>
                </a:tc>
                <a:extLst>
                  <a:ext uri="{0D108BD9-81ED-4DB2-BD59-A6C34878D82A}">
                    <a16:rowId xmlns:a16="http://schemas.microsoft.com/office/drawing/2014/main" val="10006"/>
                  </a:ext>
                </a:extLst>
              </a:tr>
              <a:tr h="0">
                <a:tc>
                  <a:txBody>
                    <a:bodyPr/>
                    <a:lstStyle/>
                    <a:p>
                      <a:pPr>
                        <a:defRPr sz="1000"/>
                      </a:pPr>
                      <a:r>
                        <a:t>Budsjetterer med underskudd</a:t>
                      </a:r>
                    </a:p>
                  </a:txBody>
                  <a:tcPr>
                    <a:lnL w="0"/>
                    <a:lnR w="0"/>
                    <a:lnT w="0"/>
                    <a:lnB w="0"/>
                  </a:tcPr>
                </a:tc>
                <a:tc>
                  <a:txBody>
                    <a:bodyPr/>
                    <a:lstStyle/>
                    <a:p>
                      <a:pPr>
                        <a:defRPr sz="1000"/>
                      </a:pPr>
                      <a:r>
                        <a:t>42,0%</a:t>
                      </a:r>
                    </a:p>
                  </a:txBody>
                  <a:tcPr>
                    <a:lnL w="0"/>
                    <a:lnR w="0"/>
                    <a:lnT w="0"/>
                    <a:lnB w="0"/>
                  </a:tcPr>
                </a:tc>
                <a:extLst>
                  <a:ext uri="{0D108BD9-81ED-4DB2-BD59-A6C34878D82A}">
                    <a16:rowId xmlns:a16="http://schemas.microsoft.com/office/drawing/2014/main" val="10007"/>
                  </a:ext>
                </a:extLst>
              </a:tr>
              <a:tr h="0">
                <a:tc>
                  <a:txBody>
                    <a:bodyPr/>
                    <a:lstStyle/>
                    <a:p>
                      <a:pPr>
                        <a:defRPr sz="1000"/>
                      </a:pPr>
                      <a:r>
                        <a:t>Vet ikke</a:t>
                      </a:r>
                    </a:p>
                  </a:txBody>
                  <a:tcPr>
                    <a:lnL w="0"/>
                    <a:lnR w="0"/>
                    <a:lnT w="0"/>
                    <a:lnB w="0"/>
                  </a:tcPr>
                </a:tc>
                <a:tc>
                  <a:txBody>
                    <a:bodyPr/>
                    <a:lstStyle/>
                    <a:p>
                      <a:pPr>
                        <a:defRPr sz="1000"/>
                      </a:pPr>
                      <a:r>
                        <a:t>2,8%</a:t>
                      </a:r>
                    </a:p>
                  </a:txBody>
                  <a:tcPr>
                    <a:lnL w="0"/>
                    <a:lnR w="0"/>
                    <a:lnT w="0"/>
                    <a:lnB w="0"/>
                  </a:tcPr>
                </a:tc>
                <a:extLst>
                  <a:ext uri="{0D108BD9-81ED-4DB2-BD59-A6C34878D82A}">
                    <a16:rowId xmlns:a16="http://schemas.microsoft.com/office/drawing/2014/main" val="10008"/>
                  </a:ext>
                </a:extLst>
              </a:tr>
              <a:tr h="0">
                <a:tc>
                  <a:txBody>
                    <a:bodyPr/>
                    <a:lstStyle/>
                    <a:p>
                      <a:pPr>
                        <a:defRPr sz="1000"/>
                      </a:pPr>
                      <a:r>
                        <a:t>Annet, notér:</a:t>
                      </a:r>
                    </a:p>
                  </a:txBody>
                  <a:tcPr>
                    <a:lnL w="0"/>
                    <a:lnR w="0"/>
                    <a:lnT w="0"/>
                    <a:lnB w="12700">
                      <a:solidFill>
                        <a:srgbClr val="B4B4B4"/>
                      </a:solidFill>
                    </a:lnB>
                  </a:tcPr>
                </a:tc>
                <a:tc>
                  <a:txBody>
                    <a:bodyPr/>
                    <a:lstStyle/>
                    <a:p>
                      <a:pPr>
                        <a:defRPr sz="1000"/>
                      </a:pPr>
                      <a:r>
                        <a:t>11,3%</a:t>
                      </a:r>
                    </a:p>
                  </a:txBody>
                  <a:tcPr>
                    <a:lnL w="0"/>
                    <a:lnR w="0"/>
                    <a:lnT w="0"/>
                    <a:lnB w="12700">
                      <a:solidFill>
                        <a:srgbClr val="B4B4B4"/>
                      </a:solidFill>
                    </a:lnB>
                  </a:tcPr>
                </a:tc>
                <a:extLst>
                  <a:ext uri="{0D108BD9-81ED-4DB2-BD59-A6C34878D82A}">
                    <a16:rowId xmlns:a16="http://schemas.microsoft.com/office/drawing/2014/main" val="10009"/>
                  </a:ext>
                </a:extLst>
              </a:tr>
              <a:tr h="0">
                <a:tc>
                  <a:txBody>
                    <a:bodyPr/>
                    <a:lstStyle/>
                    <a:p>
                      <a:pPr>
                        <a:defRPr sz="1000"/>
                      </a:pPr>
                      <a:r>
                        <a:rPr b="1"/>
                        <a:t>N</a:t>
                      </a:r>
                    </a:p>
                  </a:txBody>
                  <a:tcPr>
                    <a:lnL w="0"/>
                    <a:lnR w="0"/>
                    <a:lnT w="12700">
                      <a:solidFill>
                        <a:srgbClr val="B4B4B4"/>
                      </a:solidFill>
                    </a:lnT>
                    <a:lnB w="0"/>
                  </a:tcPr>
                </a:tc>
                <a:tc>
                  <a:txBody>
                    <a:bodyPr/>
                    <a:lstStyle/>
                    <a:p>
                      <a:pPr>
                        <a:defRPr sz="1000"/>
                      </a:pPr>
                      <a:r>
                        <a:t>636</a:t>
                      </a:r>
                    </a:p>
                  </a:txBody>
                  <a:tcPr>
                    <a:lnL w="0"/>
                    <a:lnR w="0"/>
                    <a:lnT w="12700">
                      <a:solidFill>
                        <a:srgbClr val="B4B4B4"/>
                      </a:solidFill>
                    </a:lnT>
                    <a:lnB w="0"/>
                  </a:tcPr>
                </a:tc>
                <a:extLst>
                  <a:ext uri="{0D108BD9-81ED-4DB2-BD59-A6C34878D82A}">
                    <a16:rowId xmlns:a16="http://schemas.microsoft.com/office/drawing/2014/main" val="10010"/>
                  </a:ext>
                </a:extLst>
              </a:tr>
            </a:tbl>
          </a:graphicData>
        </a:graphic>
      </p:graphicFrame>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title"/>
          </p:nvPr>
        </p:nvSpPr>
        <p:spPr/>
        <p:txBody>
          <a:bodyPr>
            <a:normAutofit fontScale="90000"/>
          </a:bodyPr>
          <a:lstStyle/>
          <a:p>
            <a:r>
              <a:rPr lang="en-US"/>
              <a:t>11. Slik du nå vurderer effektene: Hvordan har innføringen av vedtatt skjerpet pedagognorm og ny bemanningsnorm påvirket kvaliteten på tilbudet i din barnehage?</a:t>
            </a:r>
          </a:p>
        </p:txBody>
      </p:sp>
      <p:sp>
        <p:nvSpPr>
          <p:cNvPr id="4" name="Pre"/>
          <p:cNvSpPr>
            <a:spLocks noGrp="1"/>
          </p:cNvSpPr>
          <p:nvPr>
            <p:ph sz="quarter" idx="14"/>
          </p:nvPr>
        </p:nvSpPr>
        <p:spPr/>
        <p:txBody>
          <a:bodyPr>
            <a:normAutofit fontScale="70000" lnSpcReduction="20000"/>
          </a:bodyPr>
          <a:lstStyle/>
          <a:p>
            <a:r>
              <a:rPr lang="en-US"/>
              <a:t>
   Ny pedagognorm trådte i kraft 1. august 2018 og innebærer at barnehagen må ha minst én barnehagelærer per syv barn under tre år og minst én barnehagelærer per 14 barn over tre år. 
Ny bemanningsnorm innebærer at barnehagen må ha minst én voksen per tre barn under tre år og minst én voksen per seks barn over tre år. 
   Vurder de samlede konsekvensene av vedtatt skjerpet pedagognorm og antatt ny bemanningsnorm. </a:t>
            </a:r>
          </a:p>
        </p:txBody>
      </p:sp>
      <p:sp>
        <p:nvSpPr>
          <p:cNvPr id="6" name="RepTitle"/>
          <p:cNvSpPr>
            <a:spLocks noGrp="1"/>
          </p:cNvSpPr>
          <p:nvPr>
            <p:ph sz="quarter" idx="16" hasCustomPrompt="1"/>
          </p:nvPr>
        </p:nvSpPr>
        <p:spPr/>
        <p:txBody>
          <a:bodyPr/>
          <a:lstStyle/>
          <a:p>
            <a:r>
              <a:rPr lang="en-US"/>
              <a:t>Undersøkelse om økonomiske rammevilkår for private barnehager</a:t>
            </a:r>
          </a:p>
        </p:txBody>
      </p:sp>
      <p:graphicFrame>
        <p:nvGraphicFramePr>
          <p:cNvPr id="7" name="ChartObject"/>
          <p:cNvGraphicFramePr>
            <a:graphicFrameLocks noGrp="1"/>
          </p:cNvGraphicFramePr>
          <p:nvPr>
            <p:ph sz="quarter" idx="15"/>
          </p:nvPr>
        </p:nvGraphicFramePr>
        <p:xfrm>
          <a:off x="467544" y="1556792"/>
          <a:ext cx="8207375" cy="4824536"/>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title"/>
          </p:nvPr>
        </p:nvSpPr>
        <p:spPr/>
        <p:txBody>
          <a:bodyPr>
            <a:normAutofit fontScale="90000"/>
          </a:bodyPr>
          <a:lstStyle/>
          <a:p>
            <a:r>
              <a:rPr lang="en-US"/>
              <a:t>11. Slik du nå vurderer effektene: Hvordan har innføringen av vedtatt skjerpet pedagognorm og ny bemanningsnorm påvirket kvaliteten på tilbudet i din barnehage?</a:t>
            </a:r>
          </a:p>
        </p:txBody>
      </p:sp>
      <p:sp>
        <p:nvSpPr>
          <p:cNvPr id="5" name="RepTitle"/>
          <p:cNvSpPr>
            <a:spLocks noGrp="1"/>
          </p:cNvSpPr>
          <p:nvPr>
            <p:ph sz="quarter" idx="14" hasCustomPrompt="1"/>
          </p:nvPr>
        </p:nvSpPr>
        <p:spPr/>
        <p:txBody>
          <a:bodyPr/>
          <a:lstStyle/>
          <a:p>
            <a:r>
              <a:rPr lang="en-US"/>
              <a:t>Undersøkelse om økonomiske rammevilkår for private barnehager</a:t>
            </a:r>
          </a:p>
        </p:txBody>
      </p:sp>
      <p:graphicFrame>
        <p:nvGraphicFramePr>
          <p:cNvPr id="6" name="New Table"/>
          <p:cNvGraphicFramePr>
            <a:graphicFrameLocks noGrp="1"/>
          </p:cNvGraphicFramePr>
          <p:nvPr>
            <p:ph sz="quarter" idx="10"/>
          </p:nvPr>
        </p:nvGraphicFramePr>
        <p:xfrm>
          <a:off x="468313" y="908050"/>
          <a:ext cx="8207376" cy="1463040"/>
        </p:xfrm>
        <a:graphic>
          <a:graphicData uri="http://schemas.openxmlformats.org/drawingml/2006/table">
            <a:tbl>
              <a:tblPr bandRow="1">
                <a:tableStyleId>{5C22544A-7EE6-4342-B048-85BDC9FD1C3A}</a:tableStyleId>
              </a:tblPr>
              <a:tblGrid>
                <a:gridCol w="4103688">
                  <a:extLst>
                    <a:ext uri="{9D8B030D-6E8A-4147-A177-3AD203B41FA5}">
                      <a16:colId xmlns:a16="http://schemas.microsoft.com/office/drawing/2014/main" val="20000"/>
                    </a:ext>
                  </a:extLst>
                </a:gridCol>
                <a:gridCol w="4103688">
                  <a:extLst>
                    <a:ext uri="{9D8B030D-6E8A-4147-A177-3AD203B41FA5}">
                      <a16:colId xmlns:a16="http://schemas.microsoft.com/office/drawing/2014/main" val="20001"/>
                    </a:ext>
                  </a:extLst>
                </a:gridCol>
              </a:tblGrid>
              <a:tr h="0">
                <a:tc>
                  <a:txBody>
                    <a:bodyPr/>
                    <a:lstStyle/>
                    <a:p>
                      <a:pPr>
                        <a:defRPr sz="1000"/>
                      </a:pPr>
                      <a:r>
                        <a:rPr b="1"/>
                        <a:t>Navn</a:t>
                      </a:r>
                    </a:p>
                  </a:txBody>
                  <a:tcPr>
                    <a:lnL w="0"/>
                    <a:lnR w="0"/>
                    <a:lnT w="0"/>
                    <a:lnB w="12700">
                      <a:solidFill>
                        <a:srgbClr val="B4B4B4"/>
                      </a:solidFill>
                    </a:lnB>
                    <a:solidFill>
                      <a:prstClr val="black">
                        <a:lumOff val="100000"/>
                        <a:lumOff val="100000"/>
                      </a:prstClr>
                    </a:solidFill>
                  </a:tcPr>
                </a:tc>
                <a:tc>
                  <a:txBody>
                    <a:bodyPr/>
                    <a:lstStyle/>
                    <a:p>
                      <a:pPr>
                        <a:defRPr sz="1000"/>
                      </a:pPr>
                      <a:r>
                        <a:rPr b="1"/>
                        <a:t>Prosent</a:t>
                      </a:r>
                    </a:p>
                  </a:txBody>
                  <a:tcPr>
                    <a:lnL w="0"/>
                    <a:lnR w="0"/>
                    <a:lnT w="0"/>
                    <a:lnB w="12700">
                      <a:solidFill>
                        <a:srgbClr val="B4B4B4"/>
                      </a:solidFill>
                    </a:lnB>
                    <a:solidFill>
                      <a:prstClr val="black">
                        <a:lumOff val="100000"/>
                        <a:lumOff val="100000"/>
                      </a:prstClr>
                    </a:solidFill>
                  </a:tcPr>
                </a:tc>
                <a:extLst>
                  <a:ext uri="{0D108BD9-81ED-4DB2-BD59-A6C34878D82A}">
                    <a16:rowId xmlns:a16="http://schemas.microsoft.com/office/drawing/2014/main" val="10000"/>
                  </a:ext>
                </a:extLst>
              </a:tr>
              <a:tr h="0">
                <a:tc>
                  <a:txBody>
                    <a:bodyPr/>
                    <a:lstStyle/>
                    <a:p>
                      <a:pPr>
                        <a:defRPr sz="1000"/>
                      </a:pPr>
                      <a:r>
                        <a:t>Kvaliteten er blitt bedre</a:t>
                      </a:r>
                    </a:p>
                  </a:txBody>
                  <a:tcPr>
                    <a:lnL w="0"/>
                    <a:lnR w="0"/>
                    <a:lnT w="12700">
                      <a:solidFill>
                        <a:srgbClr val="B4B4B4"/>
                      </a:solidFill>
                    </a:lnT>
                    <a:lnB w="0"/>
                  </a:tcPr>
                </a:tc>
                <a:tc>
                  <a:txBody>
                    <a:bodyPr/>
                    <a:lstStyle/>
                    <a:p>
                      <a:pPr>
                        <a:defRPr sz="1000"/>
                      </a:pPr>
                      <a:r>
                        <a:t>31,0%</a:t>
                      </a:r>
                    </a:p>
                  </a:txBody>
                  <a:tcPr>
                    <a:lnL w="0"/>
                    <a:lnR w="0"/>
                    <a:lnT w="12700">
                      <a:solidFill>
                        <a:srgbClr val="B4B4B4"/>
                      </a:solidFill>
                    </a:lnT>
                    <a:lnB w="0"/>
                  </a:tcPr>
                </a:tc>
                <a:extLst>
                  <a:ext uri="{0D108BD9-81ED-4DB2-BD59-A6C34878D82A}">
                    <a16:rowId xmlns:a16="http://schemas.microsoft.com/office/drawing/2014/main" val="10001"/>
                  </a:ext>
                </a:extLst>
              </a:tr>
              <a:tr h="0">
                <a:tc>
                  <a:txBody>
                    <a:bodyPr/>
                    <a:lstStyle/>
                    <a:p>
                      <a:pPr>
                        <a:defRPr sz="1000"/>
                      </a:pPr>
                      <a:r>
                        <a:t>Kvaliteten er blitt dårligere</a:t>
                      </a:r>
                    </a:p>
                  </a:txBody>
                  <a:tcPr>
                    <a:lnL w="0"/>
                    <a:lnR w="0"/>
                    <a:lnT w="0"/>
                    <a:lnB w="0"/>
                  </a:tcPr>
                </a:tc>
                <a:tc>
                  <a:txBody>
                    <a:bodyPr/>
                    <a:lstStyle/>
                    <a:p>
                      <a:pPr>
                        <a:defRPr sz="1000"/>
                      </a:pPr>
                      <a:r>
                        <a:t>10,2%</a:t>
                      </a:r>
                    </a:p>
                  </a:txBody>
                  <a:tcPr>
                    <a:lnL w="0"/>
                    <a:lnR w="0"/>
                    <a:lnT w="0"/>
                    <a:lnB w="0"/>
                  </a:tcPr>
                </a:tc>
                <a:extLst>
                  <a:ext uri="{0D108BD9-81ED-4DB2-BD59-A6C34878D82A}">
                    <a16:rowId xmlns:a16="http://schemas.microsoft.com/office/drawing/2014/main" val="10002"/>
                  </a:ext>
                </a:extLst>
              </a:tr>
              <a:tr h="0">
                <a:tc>
                  <a:txBody>
                    <a:bodyPr/>
                    <a:lstStyle/>
                    <a:p>
                      <a:pPr>
                        <a:defRPr sz="1000"/>
                      </a:pPr>
                      <a:r>
                        <a:t>Kvaliteten er uendret </a:t>
                      </a:r>
                    </a:p>
                  </a:txBody>
                  <a:tcPr>
                    <a:lnL w="0"/>
                    <a:lnR w="0"/>
                    <a:lnT w="0"/>
                    <a:lnB w="0"/>
                  </a:tcPr>
                </a:tc>
                <a:tc>
                  <a:txBody>
                    <a:bodyPr/>
                    <a:lstStyle/>
                    <a:p>
                      <a:pPr>
                        <a:defRPr sz="1000"/>
                      </a:pPr>
                      <a:r>
                        <a:t>54,2%</a:t>
                      </a:r>
                    </a:p>
                  </a:txBody>
                  <a:tcPr>
                    <a:lnL w="0"/>
                    <a:lnR w="0"/>
                    <a:lnT w="0"/>
                    <a:lnB w="0"/>
                  </a:tcPr>
                </a:tc>
                <a:extLst>
                  <a:ext uri="{0D108BD9-81ED-4DB2-BD59-A6C34878D82A}">
                    <a16:rowId xmlns:a16="http://schemas.microsoft.com/office/drawing/2014/main" val="10003"/>
                  </a:ext>
                </a:extLst>
              </a:tr>
              <a:tr h="0">
                <a:tc>
                  <a:txBody>
                    <a:bodyPr/>
                    <a:lstStyle/>
                    <a:p>
                      <a:pPr>
                        <a:defRPr sz="1000"/>
                      </a:pPr>
                      <a:r>
                        <a:t>Vet ikke</a:t>
                      </a:r>
                    </a:p>
                  </a:txBody>
                  <a:tcPr>
                    <a:lnL w="0"/>
                    <a:lnR w="0"/>
                    <a:lnT w="0"/>
                    <a:lnB w="12700">
                      <a:solidFill>
                        <a:srgbClr val="B4B4B4"/>
                      </a:solidFill>
                    </a:lnB>
                  </a:tcPr>
                </a:tc>
                <a:tc>
                  <a:txBody>
                    <a:bodyPr/>
                    <a:lstStyle/>
                    <a:p>
                      <a:pPr>
                        <a:defRPr sz="1000"/>
                      </a:pPr>
                      <a:r>
                        <a:t>4,6%</a:t>
                      </a:r>
                    </a:p>
                  </a:txBody>
                  <a:tcPr>
                    <a:lnL w="0"/>
                    <a:lnR w="0"/>
                    <a:lnT w="0"/>
                    <a:lnB w="12700">
                      <a:solidFill>
                        <a:srgbClr val="B4B4B4"/>
                      </a:solidFill>
                    </a:lnB>
                  </a:tcPr>
                </a:tc>
                <a:extLst>
                  <a:ext uri="{0D108BD9-81ED-4DB2-BD59-A6C34878D82A}">
                    <a16:rowId xmlns:a16="http://schemas.microsoft.com/office/drawing/2014/main" val="10004"/>
                  </a:ext>
                </a:extLst>
              </a:tr>
              <a:tr h="0">
                <a:tc>
                  <a:txBody>
                    <a:bodyPr/>
                    <a:lstStyle/>
                    <a:p>
                      <a:pPr>
                        <a:defRPr sz="1000"/>
                      </a:pPr>
                      <a:r>
                        <a:rPr b="1"/>
                        <a:t>N</a:t>
                      </a:r>
                    </a:p>
                  </a:txBody>
                  <a:tcPr>
                    <a:lnL w="0"/>
                    <a:lnR w="0"/>
                    <a:lnT w="12700">
                      <a:solidFill>
                        <a:srgbClr val="B4B4B4"/>
                      </a:solidFill>
                    </a:lnT>
                    <a:lnB w="0"/>
                  </a:tcPr>
                </a:tc>
                <a:tc>
                  <a:txBody>
                    <a:bodyPr/>
                    <a:lstStyle/>
                    <a:p>
                      <a:pPr>
                        <a:defRPr sz="1000"/>
                      </a:pPr>
                      <a:r>
                        <a:t>649</a:t>
                      </a:r>
                    </a:p>
                  </a:txBody>
                  <a:tcPr>
                    <a:lnL w="0"/>
                    <a:lnR w="0"/>
                    <a:lnT w="12700">
                      <a:solidFill>
                        <a:srgbClr val="B4B4B4"/>
                      </a:solidFill>
                    </a:lnT>
                    <a:lnB w="0"/>
                  </a:tcPr>
                </a:tc>
                <a:extLst>
                  <a:ext uri="{0D108BD9-81ED-4DB2-BD59-A6C34878D82A}">
                    <a16:rowId xmlns:a16="http://schemas.microsoft.com/office/drawing/2014/main" val="10005"/>
                  </a:ext>
                </a:extLst>
              </a:tr>
            </a:tbl>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title"/>
          </p:nvPr>
        </p:nvSpPr>
        <p:spPr/>
        <p:txBody>
          <a:bodyPr/>
          <a:lstStyle/>
          <a:p>
            <a:r>
              <a:rPr lang="en-US"/>
              <a:t>2. Hvilken rolle har du i barnehagen? </a:t>
            </a:r>
          </a:p>
        </p:txBody>
      </p:sp>
      <p:sp>
        <p:nvSpPr>
          <p:cNvPr id="5" name="RepTitle"/>
          <p:cNvSpPr>
            <a:spLocks noGrp="1"/>
          </p:cNvSpPr>
          <p:nvPr>
            <p:ph sz="quarter" idx="14" hasCustomPrompt="1"/>
          </p:nvPr>
        </p:nvSpPr>
        <p:spPr/>
        <p:txBody>
          <a:bodyPr/>
          <a:lstStyle/>
          <a:p>
            <a:r>
              <a:rPr lang="en-US"/>
              <a:t>Undersøkelse om økonomiske rammevilkår for private barnehager</a:t>
            </a:r>
          </a:p>
        </p:txBody>
      </p:sp>
      <p:graphicFrame>
        <p:nvGraphicFramePr>
          <p:cNvPr id="6" name="ChartObject"/>
          <p:cNvGraphicFramePr>
            <a:graphicFrameLocks noGrp="1"/>
          </p:cNvGraphicFramePr>
          <p:nvPr>
            <p:ph sz="quarter" idx="10"/>
          </p:nvPr>
        </p:nvGraphicFramePr>
        <p:xfrm>
          <a:off x="468313" y="908050"/>
          <a:ext cx="8207375" cy="5400675"/>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title"/>
          </p:nvPr>
        </p:nvSpPr>
        <p:spPr/>
        <p:txBody>
          <a:bodyPr/>
          <a:lstStyle/>
          <a:p>
            <a:r>
              <a:rPr lang="en-US"/>
              <a:t>13. Har barnehagen søkt om dispensasjon fra bemanningsnormen i 2020? </a:t>
            </a:r>
          </a:p>
        </p:txBody>
      </p:sp>
      <p:sp>
        <p:nvSpPr>
          <p:cNvPr id="4" name="Pre"/>
          <p:cNvSpPr>
            <a:spLocks noGrp="1"/>
          </p:cNvSpPr>
          <p:nvPr>
            <p:ph sz="quarter" idx="14"/>
          </p:nvPr>
        </p:nvSpPr>
        <p:spPr/>
        <p:txBody>
          <a:bodyPr>
            <a:normAutofit/>
          </a:bodyPr>
          <a:lstStyle/>
          <a:p>
            <a:r>
              <a:rPr lang="en-US"/>
              <a:t>
   Barnehager kan få innvilget dispensasjon fra bemanningsnormen for inntil ett år av gangen når «særlige hensyn» tilsier det.</a:t>
            </a:r>
          </a:p>
        </p:txBody>
      </p:sp>
      <p:sp>
        <p:nvSpPr>
          <p:cNvPr id="6" name="RepTitle"/>
          <p:cNvSpPr>
            <a:spLocks noGrp="1"/>
          </p:cNvSpPr>
          <p:nvPr>
            <p:ph sz="quarter" idx="16" hasCustomPrompt="1"/>
          </p:nvPr>
        </p:nvSpPr>
        <p:spPr/>
        <p:txBody>
          <a:bodyPr/>
          <a:lstStyle/>
          <a:p>
            <a:r>
              <a:rPr lang="en-US"/>
              <a:t>Undersøkelse om økonomiske rammevilkår for private barnehager</a:t>
            </a:r>
          </a:p>
        </p:txBody>
      </p:sp>
      <p:graphicFrame>
        <p:nvGraphicFramePr>
          <p:cNvPr id="7" name="ChartObject"/>
          <p:cNvGraphicFramePr>
            <a:graphicFrameLocks noGrp="1"/>
          </p:cNvGraphicFramePr>
          <p:nvPr>
            <p:ph sz="quarter" idx="15"/>
          </p:nvPr>
        </p:nvGraphicFramePr>
        <p:xfrm>
          <a:off x="467544" y="1556792"/>
          <a:ext cx="8207375" cy="4824536"/>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title"/>
          </p:nvPr>
        </p:nvSpPr>
        <p:spPr/>
        <p:txBody>
          <a:bodyPr/>
          <a:lstStyle/>
          <a:p>
            <a:r>
              <a:rPr lang="en-US"/>
              <a:t>13. Har barnehagen søkt om dispensasjon fra bemanningsnormen i 2020? </a:t>
            </a:r>
          </a:p>
        </p:txBody>
      </p:sp>
      <p:sp>
        <p:nvSpPr>
          <p:cNvPr id="5" name="RepTitle"/>
          <p:cNvSpPr>
            <a:spLocks noGrp="1"/>
          </p:cNvSpPr>
          <p:nvPr>
            <p:ph sz="quarter" idx="14" hasCustomPrompt="1"/>
          </p:nvPr>
        </p:nvSpPr>
        <p:spPr/>
        <p:txBody>
          <a:bodyPr/>
          <a:lstStyle/>
          <a:p>
            <a:r>
              <a:rPr lang="en-US"/>
              <a:t>Undersøkelse om økonomiske rammevilkår for private barnehager</a:t>
            </a:r>
          </a:p>
        </p:txBody>
      </p:sp>
      <p:graphicFrame>
        <p:nvGraphicFramePr>
          <p:cNvPr id="6" name="New Table"/>
          <p:cNvGraphicFramePr>
            <a:graphicFrameLocks noGrp="1"/>
          </p:cNvGraphicFramePr>
          <p:nvPr>
            <p:ph sz="quarter" idx="10"/>
          </p:nvPr>
        </p:nvGraphicFramePr>
        <p:xfrm>
          <a:off x="468313" y="908050"/>
          <a:ext cx="8207376" cy="1706880"/>
        </p:xfrm>
        <a:graphic>
          <a:graphicData uri="http://schemas.openxmlformats.org/drawingml/2006/table">
            <a:tbl>
              <a:tblPr bandRow="1">
                <a:tableStyleId>{5C22544A-7EE6-4342-B048-85BDC9FD1C3A}</a:tableStyleId>
              </a:tblPr>
              <a:tblGrid>
                <a:gridCol w="4103688">
                  <a:extLst>
                    <a:ext uri="{9D8B030D-6E8A-4147-A177-3AD203B41FA5}">
                      <a16:colId xmlns:a16="http://schemas.microsoft.com/office/drawing/2014/main" val="20000"/>
                    </a:ext>
                  </a:extLst>
                </a:gridCol>
                <a:gridCol w="4103688">
                  <a:extLst>
                    <a:ext uri="{9D8B030D-6E8A-4147-A177-3AD203B41FA5}">
                      <a16:colId xmlns:a16="http://schemas.microsoft.com/office/drawing/2014/main" val="20001"/>
                    </a:ext>
                  </a:extLst>
                </a:gridCol>
              </a:tblGrid>
              <a:tr h="0">
                <a:tc>
                  <a:txBody>
                    <a:bodyPr/>
                    <a:lstStyle/>
                    <a:p>
                      <a:pPr>
                        <a:defRPr sz="1000"/>
                      </a:pPr>
                      <a:r>
                        <a:rPr b="1"/>
                        <a:t>Navn</a:t>
                      </a:r>
                    </a:p>
                  </a:txBody>
                  <a:tcPr>
                    <a:lnL w="0"/>
                    <a:lnR w="0"/>
                    <a:lnT w="0"/>
                    <a:lnB w="12700">
                      <a:solidFill>
                        <a:srgbClr val="B4B4B4"/>
                      </a:solidFill>
                    </a:lnB>
                    <a:solidFill>
                      <a:prstClr val="black">
                        <a:lumOff val="100000"/>
                        <a:lumOff val="100000"/>
                      </a:prstClr>
                    </a:solidFill>
                  </a:tcPr>
                </a:tc>
                <a:tc>
                  <a:txBody>
                    <a:bodyPr/>
                    <a:lstStyle/>
                    <a:p>
                      <a:pPr>
                        <a:defRPr sz="1000"/>
                      </a:pPr>
                      <a:r>
                        <a:rPr b="1"/>
                        <a:t>Prosent</a:t>
                      </a:r>
                    </a:p>
                  </a:txBody>
                  <a:tcPr>
                    <a:lnL w="0"/>
                    <a:lnR w="0"/>
                    <a:lnT w="0"/>
                    <a:lnB w="12700">
                      <a:solidFill>
                        <a:srgbClr val="B4B4B4"/>
                      </a:solidFill>
                    </a:lnB>
                    <a:solidFill>
                      <a:prstClr val="black">
                        <a:lumOff val="100000"/>
                        <a:lumOff val="100000"/>
                      </a:prstClr>
                    </a:solidFill>
                  </a:tcPr>
                </a:tc>
                <a:extLst>
                  <a:ext uri="{0D108BD9-81ED-4DB2-BD59-A6C34878D82A}">
                    <a16:rowId xmlns:a16="http://schemas.microsoft.com/office/drawing/2014/main" val="10000"/>
                  </a:ext>
                </a:extLst>
              </a:tr>
              <a:tr h="0">
                <a:tc>
                  <a:txBody>
                    <a:bodyPr/>
                    <a:lstStyle/>
                    <a:p>
                      <a:pPr>
                        <a:defRPr sz="1000"/>
                      </a:pPr>
                      <a:r>
                        <a:t>Har søkt om dispensasjon</a:t>
                      </a:r>
                    </a:p>
                  </a:txBody>
                  <a:tcPr>
                    <a:lnL w="0"/>
                    <a:lnR w="0"/>
                    <a:lnT w="12700">
                      <a:solidFill>
                        <a:srgbClr val="B4B4B4"/>
                      </a:solidFill>
                    </a:lnT>
                    <a:lnB w="0"/>
                  </a:tcPr>
                </a:tc>
                <a:tc>
                  <a:txBody>
                    <a:bodyPr/>
                    <a:lstStyle/>
                    <a:p>
                      <a:pPr>
                        <a:defRPr sz="1000"/>
                      </a:pPr>
                      <a:r>
                        <a:t>6,9%</a:t>
                      </a:r>
                    </a:p>
                  </a:txBody>
                  <a:tcPr>
                    <a:lnL w="0"/>
                    <a:lnR w="0"/>
                    <a:lnT w="12700">
                      <a:solidFill>
                        <a:srgbClr val="B4B4B4"/>
                      </a:solidFill>
                    </a:lnT>
                    <a:lnB w="0"/>
                  </a:tcPr>
                </a:tc>
                <a:extLst>
                  <a:ext uri="{0D108BD9-81ED-4DB2-BD59-A6C34878D82A}">
                    <a16:rowId xmlns:a16="http://schemas.microsoft.com/office/drawing/2014/main" val="10001"/>
                  </a:ext>
                </a:extLst>
              </a:tr>
              <a:tr h="0">
                <a:tc>
                  <a:txBody>
                    <a:bodyPr/>
                    <a:lstStyle/>
                    <a:p>
                      <a:pPr>
                        <a:defRPr sz="1000"/>
                      </a:pPr>
                      <a:r>
                        <a:t>Kommer til å søke om dispensasjon</a:t>
                      </a:r>
                    </a:p>
                  </a:txBody>
                  <a:tcPr>
                    <a:lnL w="0"/>
                    <a:lnR w="0"/>
                    <a:lnT w="0"/>
                    <a:lnB w="0"/>
                  </a:tcPr>
                </a:tc>
                <a:tc>
                  <a:txBody>
                    <a:bodyPr/>
                    <a:lstStyle/>
                    <a:p>
                      <a:pPr>
                        <a:defRPr sz="1000"/>
                      </a:pPr>
                      <a:r>
                        <a:t>2,6%</a:t>
                      </a:r>
                    </a:p>
                  </a:txBody>
                  <a:tcPr>
                    <a:lnL w="0"/>
                    <a:lnR w="0"/>
                    <a:lnT w="0"/>
                    <a:lnB w="0"/>
                  </a:tcPr>
                </a:tc>
                <a:extLst>
                  <a:ext uri="{0D108BD9-81ED-4DB2-BD59-A6C34878D82A}">
                    <a16:rowId xmlns:a16="http://schemas.microsoft.com/office/drawing/2014/main" val="10002"/>
                  </a:ext>
                </a:extLst>
              </a:tr>
              <a:tr h="0">
                <a:tc>
                  <a:txBody>
                    <a:bodyPr/>
                    <a:lstStyle/>
                    <a:p>
                      <a:pPr>
                        <a:defRPr sz="1000"/>
                      </a:pPr>
                      <a:r>
                        <a:t>Vurderer å søke om dispensasjon</a:t>
                      </a:r>
                    </a:p>
                  </a:txBody>
                  <a:tcPr>
                    <a:lnL w="0"/>
                    <a:lnR w="0"/>
                    <a:lnT w="0"/>
                    <a:lnB w="0"/>
                  </a:tcPr>
                </a:tc>
                <a:tc>
                  <a:txBody>
                    <a:bodyPr/>
                    <a:lstStyle/>
                    <a:p>
                      <a:pPr>
                        <a:defRPr sz="1000"/>
                      </a:pPr>
                      <a:r>
                        <a:t>8,0%</a:t>
                      </a:r>
                    </a:p>
                  </a:txBody>
                  <a:tcPr>
                    <a:lnL w="0"/>
                    <a:lnR w="0"/>
                    <a:lnT w="0"/>
                    <a:lnB w="0"/>
                  </a:tcPr>
                </a:tc>
                <a:extLst>
                  <a:ext uri="{0D108BD9-81ED-4DB2-BD59-A6C34878D82A}">
                    <a16:rowId xmlns:a16="http://schemas.microsoft.com/office/drawing/2014/main" val="10003"/>
                  </a:ext>
                </a:extLst>
              </a:tr>
              <a:tr h="0">
                <a:tc>
                  <a:txBody>
                    <a:bodyPr/>
                    <a:lstStyle/>
                    <a:p>
                      <a:pPr>
                        <a:defRPr sz="1000"/>
                      </a:pPr>
                      <a:r>
                        <a:t>Kommer ikke til å søke om dispensasjon</a:t>
                      </a:r>
                    </a:p>
                  </a:txBody>
                  <a:tcPr>
                    <a:lnL w="0"/>
                    <a:lnR w="0"/>
                    <a:lnT w="0"/>
                    <a:lnB w="0"/>
                  </a:tcPr>
                </a:tc>
                <a:tc>
                  <a:txBody>
                    <a:bodyPr/>
                    <a:lstStyle/>
                    <a:p>
                      <a:pPr>
                        <a:defRPr sz="1000"/>
                      </a:pPr>
                      <a:r>
                        <a:t>79,5%</a:t>
                      </a:r>
                    </a:p>
                  </a:txBody>
                  <a:tcPr>
                    <a:lnL w="0"/>
                    <a:lnR w="0"/>
                    <a:lnT w="0"/>
                    <a:lnB w="0"/>
                  </a:tcPr>
                </a:tc>
                <a:extLst>
                  <a:ext uri="{0D108BD9-81ED-4DB2-BD59-A6C34878D82A}">
                    <a16:rowId xmlns:a16="http://schemas.microsoft.com/office/drawing/2014/main" val="10004"/>
                  </a:ext>
                </a:extLst>
              </a:tr>
              <a:tr h="0">
                <a:tc>
                  <a:txBody>
                    <a:bodyPr/>
                    <a:lstStyle/>
                    <a:p>
                      <a:pPr>
                        <a:defRPr sz="1000"/>
                      </a:pPr>
                      <a:r>
                        <a:t>Vet ikke</a:t>
                      </a:r>
                    </a:p>
                  </a:txBody>
                  <a:tcPr>
                    <a:lnL w="0"/>
                    <a:lnR w="0"/>
                    <a:lnT w="0"/>
                    <a:lnB w="12700">
                      <a:solidFill>
                        <a:srgbClr val="B4B4B4"/>
                      </a:solidFill>
                    </a:lnB>
                  </a:tcPr>
                </a:tc>
                <a:tc>
                  <a:txBody>
                    <a:bodyPr/>
                    <a:lstStyle/>
                    <a:p>
                      <a:pPr>
                        <a:defRPr sz="1000"/>
                      </a:pPr>
                      <a:r>
                        <a:t>2,9%</a:t>
                      </a:r>
                    </a:p>
                  </a:txBody>
                  <a:tcPr>
                    <a:lnL w="0"/>
                    <a:lnR w="0"/>
                    <a:lnT w="0"/>
                    <a:lnB w="12700">
                      <a:solidFill>
                        <a:srgbClr val="B4B4B4"/>
                      </a:solidFill>
                    </a:lnB>
                  </a:tcPr>
                </a:tc>
                <a:extLst>
                  <a:ext uri="{0D108BD9-81ED-4DB2-BD59-A6C34878D82A}">
                    <a16:rowId xmlns:a16="http://schemas.microsoft.com/office/drawing/2014/main" val="10005"/>
                  </a:ext>
                </a:extLst>
              </a:tr>
              <a:tr h="0">
                <a:tc>
                  <a:txBody>
                    <a:bodyPr/>
                    <a:lstStyle/>
                    <a:p>
                      <a:pPr>
                        <a:defRPr sz="1000"/>
                      </a:pPr>
                      <a:r>
                        <a:rPr b="1"/>
                        <a:t>N</a:t>
                      </a:r>
                    </a:p>
                  </a:txBody>
                  <a:tcPr>
                    <a:lnL w="0"/>
                    <a:lnR w="0"/>
                    <a:lnT w="12700">
                      <a:solidFill>
                        <a:srgbClr val="B4B4B4"/>
                      </a:solidFill>
                    </a:lnT>
                    <a:lnB w="0"/>
                  </a:tcPr>
                </a:tc>
                <a:tc>
                  <a:txBody>
                    <a:bodyPr/>
                    <a:lstStyle/>
                    <a:p>
                      <a:pPr>
                        <a:defRPr sz="1000"/>
                      </a:pPr>
                      <a:r>
                        <a:t>649</a:t>
                      </a:r>
                    </a:p>
                  </a:txBody>
                  <a:tcPr>
                    <a:lnL w="0"/>
                    <a:lnR w="0"/>
                    <a:lnT w="12700">
                      <a:solidFill>
                        <a:srgbClr val="B4B4B4"/>
                      </a:solidFill>
                    </a:lnT>
                    <a:lnB w="0"/>
                  </a:tcPr>
                </a:tc>
                <a:extLst>
                  <a:ext uri="{0D108BD9-81ED-4DB2-BD59-A6C34878D82A}">
                    <a16:rowId xmlns:a16="http://schemas.microsoft.com/office/drawing/2014/main" val="10006"/>
                  </a:ext>
                </a:extLst>
              </a:tr>
            </a:tbl>
          </a:graphicData>
        </a:graphic>
      </p:graphicFrame>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title"/>
          </p:nvPr>
        </p:nvSpPr>
        <p:spPr/>
        <p:txBody>
          <a:bodyPr/>
          <a:lstStyle/>
          <a:p>
            <a:r>
              <a:rPr lang="en-US"/>
              <a:t>2. Hvilken rolle har du i barnehagen? </a:t>
            </a:r>
          </a:p>
        </p:txBody>
      </p:sp>
      <p:sp>
        <p:nvSpPr>
          <p:cNvPr id="5" name="RepTitle"/>
          <p:cNvSpPr>
            <a:spLocks noGrp="1"/>
          </p:cNvSpPr>
          <p:nvPr>
            <p:ph sz="quarter" idx="14" hasCustomPrompt="1"/>
          </p:nvPr>
        </p:nvSpPr>
        <p:spPr/>
        <p:txBody>
          <a:bodyPr/>
          <a:lstStyle/>
          <a:p>
            <a:r>
              <a:rPr lang="en-US"/>
              <a:t>Undersøkelse om økonomiske rammevilkår for private barnehager</a:t>
            </a:r>
          </a:p>
        </p:txBody>
      </p:sp>
      <p:graphicFrame>
        <p:nvGraphicFramePr>
          <p:cNvPr id="6" name="New Table"/>
          <p:cNvGraphicFramePr>
            <a:graphicFrameLocks noGrp="1"/>
          </p:cNvGraphicFramePr>
          <p:nvPr>
            <p:ph sz="quarter" idx="10"/>
          </p:nvPr>
        </p:nvGraphicFramePr>
        <p:xfrm>
          <a:off x="468313" y="908050"/>
          <a:ext cx="8207376" cy="1463040"/>
        </p:xfrm>
        <a:graphic>
          <a:graphicData uri="http://schemas.openxmlformats.org/drawingml/2006/table">
            <a:tbl>
              <a:tblPr bandRow="1">
                <a:tableStyleId>{5C22544A-7EE6-4342-B048-85BDC9FD1C3A}</a:tableStyleId>
              </a:tblPr>
              <a:tblGrid>
                <a:gridCol w="4103688">
                  <a:extLst>
                    <a:ext uri="{9D8B030D-6E8A-4147-A177-3AD203B41FA5}">
                      <a16:colId xmlns:a16="http://schemas.microsoft.com/office/drawing/2014/main" val="20000"/>
                    </a:ext>
                  </a:extLst>
                </a:gridCol>
                <a:gridCol w="4103688">
                  <a:extLst>
                    <a:ext uri="{9D8B030D-6E8A-4147-A177-3AD203B41FA5}">
                      <a16:colId xmlns:a16="http://schemas.microsoft.com/office/drawing/2014/main" val="20001"/>
                    </a:ext>
                  </a:extLst>
                </a:gridCol>
              </a:tblGrid>
              <a:tr h="0">
                <a:tc>
                  <a:txBody>
                    <a:bodyPr/>
                    <a:lstStyle/>
                    <a:p>
                      <a:pPr>
                        <a:defRPr sz="1000"/>
                      </a:pPr>
                      <a:r>
                        <a:rPr b="1"/>
                        <a:t>Navn</a:t>
                      </a:r>
                    </a:p>
                  </a:txBody>
                  <a:tcPr>
                    <a:lnL w="0"/>
                    <a:lnR w="0"/>
                    <a:lnT w="0"/>
                    <a:lnB w="12700">
                      <a:solidFill>
                        <a:srgbClr val="B4B4B4"/>
                      </a:solidFill>
                    </a:lnB>
                    <a:solidFill>
                      <a:prstClr val="black">
                        <a:lumOff val="100000"/>
                        <a:lumOff val="100000"/>
                      </a:prstClr>
                    </a:solidFill>
                  </a:tcPr>
                </a:tc>
                <a:tc>
                  <a:txBody>
                    <a:bodyPr/>
                    <a:lstStyle/>
                    <a:p>
                      <a:pPr>
                        <a:defRPr sz="1000"/>
                      </a:pPr>
                      <a:r>
                        <a:rPr b="1"/>
                        <a:t>Prosent</a:t>
                      </a:r>
                    </a:p>
                  </a:txBody>
                  <a:tcPr>
                    <a:lnL w="0"/>
                    <a:lnR w="0"/>
                    <a:lnT w="0"/>
                    <a:lnB w="12700">
                      <a:solidFill>
                        <a:srgbClr val="B4B4B4"/>
                      </a:solidFill>
                    </a:lnB>
                    <a:solidFill>
                      <a:prstClr val="black">
                        <a:lumOff val="100000"/>
                        <a:lumOff val="100000"/>
                      </a:prstClr>
                    </a:solidFill>
                  </a:tcPr>
                </a:tc>
                <a:extLst>
                  <a:ext uri="{0D108BD9-81ED-4DB2-BD59-A6C34878D82A}">
                    <a16:rowId xmlns:a16="http://schemas.microsoft.com/office/drawing/2014/main" val="10000"/>
                  </a:ext>
                </a:extLst>
              </a:tr>
              <a:tr h="0">
                <a:tc>
                  <a:txBody>
                    <a:bodyPr/>
                    <a:lstStyle/>
                    <a:p>
                      <a:pPr>
                        <a:defRPr sz="1000"/>
                      </a:pPr>
                      <a:r>
                        <a:t>Daglig leder / styrer</a:t>
                      </a:r>
                    </a:p>
                  </a:txBody>
                  <a:tcPr>
                    <a:lnL w="0"/>
                    <a:lnR w="0"/>
                    <a:lnT w="12700">
                      <a:solidFill>
                        <a:srgbClr val="B4B4B4"/>
                      </a:solidFill>
                    </a:lnT>
                    <a:lnB w="0"/>
                  </a:tcPr>
                </a:tc>
                <a:tc>
                  <a:txBody>
                    <a:bodyPr/>
                    <a:lstStyle/>
                    <a:p>
                      <a:pPr>
                        <a:defRPr sz="1000"/>
                      </a:pPr>
                      <a:r>
                        <a:t>79,0%</a:t>
                      </a:r>
                    </a:p>
                  </a:txBody>
                  <a:tcPr>
                    <a:lnL w="0"/>
                    <a:lnR w="0"/>
                    <a:lnT w="12700">
                      <a:solidFill>
                        <a:srgbClr val="B4B4B4"/>
                      </a:solidFill>
                    </a:lnT>
                    <a:lnB w="0"/>
                  </a:tcPr>
                </a:tc>
                <a:extLst>
                  <a:ext uri="{0D108BD9-81ED-4DB2-BD59-A6C34878D82A}">
                    <a16:rowId xmlns:a16="http://schemas.microsoft.com/office/drawing/2014/main" val="10001"/>
                  </a:ext>
                </a:extLst>
              </a:tr>
              <a:tr h="0">
                <a:tc>
                  <a:txBody>
                    <a:bodyPr/>
                    <a:lstStyle/>
                    <a:p>
                      <a:pPr>
                        <a:defRPr sz="1000"/>
                      </a:pPr>
                      <a:r>
                        <a:t>Eier</a:t>
                      </a:r>
                    </a:p>
                  </a:txBody>
                  <a:tcPr>
                    <a:lnL w="0"/>
                    <a:lnR w="0"/>
                    <a:lnT w="0"/>
                    <a:lnB w="0"/>
                  </a:tcPr>
                </a:tc>
                <a:tc>
                  <a:txBody>
                    <a:bodyPr/>
                    <a:lstStyle/>
                    <a:p>
                      <a:pPr>
                        <a:defRPr sz="1000"/>
                      </a:pPr>
                      <a:r>
                        <a:t>5,5%</a:t>
                      </a:r>
                    </a:p>
                  </a:txBody>
                  <a:tcPr>
                    <a:lnL w="0"/>
                    <a:lnR w="0"/>
                    <a:lnT w="0"/>
                    <a:lnB w="0"/>
                  </a:tcPr>
                </a:tc>
                <a:extLst>
                  <a:ext uri="{0D108BD9-81ED-4DB2-BD59-A6C34878D82A}">
                    <a16:rowId xmlns:a16="http://schemas.microsoft.com/office/drawing/2014/main" val="10002"/>
                  </a:ext>
                </a:extLst>
              </a:tr>
              <a:tr h="0">
                <a:tc>
                  <a:txBody>
                    <a:bodyPr/>
                    <a:lstStyle/>
                    <a:p>
                      <a:pPr>
                        <a:defRPr sz="1000"/>
                      </a:pPr>
                      <a:r>
                        <a:t>Eier og daglig leder / styrer</a:t>
                      </a:r>
                    </a:p>
                  </a:txBody>
                  <a:tcPr>
                    <a:lnL w="0"/>
                    <a:lnR w="0"/>
                    <a:lnT w="0"/>
                    <a:lnB w="0"/>
                  </a:tcPr>
                </a:tc>
                <a:tc>
                  <a:txBody>
                    <a:bodyPr/>
                    <a:lstStyle/>
                    <a:p>
                      <a:pPr>
                        <a:defRPr sz="1000"/>
                      </a:pPr>
                      <a:r>
                        <a:t>14,5%</a:t>
                      </a:r>
                    </a:p>
                  </a:txBody>
                  <a:tcPr>
                    <a:lnL w="0"/>
                    <a:lnR w="0"/>
                    <a:lnT w="0"/>
                    <a:lnB w="0"/>
                  </a:tcPr>
                </a:tc>
                <a:extLst>
                  <a:ext uri="{0D108BD9-81ED-4DB2-BD59-A6C34878D82A}">
                    <a16:rowId xmlns:a16="http://schemas.microsoft.com/office/drawing/2014/main" val="10003"/>
                  </a:ext>
                </a:extLst>
              </a:tr>
              <a:tr h="0">
                <a:tc>
                  <a:txBody>
                    <a:bodyPr/>
                    <a:lstStyle/>
                    <a:p>
                      <a:pPr>
                        <a:defRPr sz="1000"/>
                      </a:pPr>
                      <a:r>
                        <a:t>Annet, notér:</a:t>
                      </a:r>
                    </a:p>
                  </a:txBody>
                  <a:tcPr>
                    <a:lnL w="0"/>
                    <a:lnR w="0"/>
                    <a:lnT w="0"/>
                    <a:lnB w="12700">
                      <a:solidFill>
                        <a:srgbClr val="B4B4B4"/>
                      </a:solidFill>
                    </a:lnB>
                  </a:tcPr>
                </a:tc>
                <a:tc>
                  <a:txBody>
                    <a:bodyPr/>
                    <a:lstStyle/>
                    <a:p>
                      <a:pPr>
                        <a:defRPr sz="1000"/>
                      </a:pPr>
                      <a:r>
                        <a:t>0,9%</a:t>
                      </a:r>
                    </a:p>
                  </a:txBody>
                  <a:tcPr>
                    <a:lnL w="0"/>
                    <a:lnR w="0"/>
                    <a:lnT w="0"/>
                    <a:lnB w="12700">
                      <a:solidFill>
                        <a:srgbClr val="B4B4B4"/>
                      </a:solidFill>
                    </a:lnB>
                  </a:tcPr>
                </a:tc>
                <a:extLst>
                  <a:ext uri="{0D108BD9-81ED-4DB2-BD59-A6C34878D82A}">
                    <a16:rowId xmlns:a16="http://schemas.microsoft.com/office/drawing/2014/main" val="10004"/>
                  </a:ext>
                </a:extLst>
              </a:tr>
              <a:tr h="0">
                <a:tc>
                  <a:txBody>
                    <a:bodyPr/>
                    <a:lstStyle/>
                    <a:p>
                      <a:pPr>
                        <a:defRPr sz="1000"/>
                      </a:pPr>
                      <a:r>
                        <a:rPr b="1"/>
                        <a:t>N</a:t>
                      </a:r>
                    </a:p>
                  </a:txBody>
                  <a:tcPr>
                    <a:lnL w="0"/>
                    <a:lnR w="0"/>
                    <a:lnT w="12700">
                      <a:solidFill>
                        <a:srgbClr val="B4B4B4"/>
                      </a:solidFill>
                    </a:lnT>
                    <a:lnB w="0"/>
                  </a:tcPr>
                </a:tc>
                <a:tc>
                  <a:txBody>
                    <a:bodyPr/>
                    <a:lstStyle/>
                    <a:p>
                      <a:pPr>
                        <a:defRPr sz="1000"/>
                      </a:pPr>
                      <a:r>
                        <a:t>649</a:t>
                      </a:r>
                    </a:p>
                  </a:txBody>
                  <a:tcPr>
                    <a:lnL w="0"/>
                    <a:lnR w="0"/>
                    <a:lnT w="12700">
                      <a:solidFill>
                        <a:srgbClr val="B4B4B4"/>
                      </a:solidFill>
                    </a:lnT>
                    <a:lnB w="0"/>
                  </a:tcPr>
                </a:tc>
                <a:extLst>
                  <a:ext uri="{0D108BD9-81ED-4DB2-BD59-A6C34878D82A}">
                    <a16:rowId xmlns:a16="http://schemas.microsoft.com/office/drawing/2014/main" val="10005"/>
                  </a:ext>
                </a:extLst>
              </a:tr>
            </a:tbl>
          </a:graphicData>
        </a:graphic>
      </p:graphicFrame>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title"/>
          </p:nvPr>
        </p:nvSpPr>
        <p:spPr/>
        <p:txBody>
          <a:bodyPr/>
          <a:lstStyle/>
          <a:p>
            <a:r>
              <a:rPr lang="en-US"/>
              <a:t>3. Hvilket årsresultat ligger barnehagen an til å få i 2019? </a:t>
            </a:r>
          </a:p>
        </p:txBody>
      </p:sp>
      <p:sp>
        <p:nvSpPr>
          <p:cNvPr id="5" name="RepTitle"/>
          <p:cNvSpPr>
            <a:spLocks noGrp="1"/>
          </p:cNvSpPr>
          <p:nvPr>
            <p:ph sz="quarter" idx="14" hasCustomPrompt="1"/>
          </p:nvPr>
        </p:nvSpPr>
        <p:spPr/>
        <p:txBody>
          <a:bodyPr/>
          <a:lstStyle/>
          <a:p>
            <a:r>
              <a:rPr lang="en-US"/>
              <a:t>Undersøkelse om økonomiske rammevilkår for private barnehager</a:t>
            </a:r>
          </a:p>
        </p:txBody>
      </p:sp>
      <p:graphicFrame>
        <p:nvGraphicFramePr>
          <p:cNvPr id="6" name="ChartObject"/>
          <p:cNvGraphicFramePr>
            <a:graphicFrameLocks noGrp="1"/>
          </p:cNvGraphicFramePr>
          <p:nvPr>
            <p:ph sz="quarter" idx="10"/>
          </p:nvPr>
        </p:nvGraphicFramePr>
        <p:xfrm>
          <a:off x="468313" y="908050"/>
          <a:ext cx="8207375" cy="5400675"/>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title"/>
          </p:nvPr>
        </p:nvSpPr>
        <p:spPr/>
        <p:txBody>
          <a:bodyPr/>
          <a:lstStyle/>
          <a:p>
            <a:r>
              <a:rPr lang="en-US"/>
              <a:t>3. Hvilket årsresultat ligger barnehagen an til å få i 2019? </a:t>
            </a:r>
          </a:p>
        </p:txBody>
      </p:sp>
      <p:sp>
        <p:nvSpPr>
          <p:cNvPr id="5" name="RepTitle"/>
          <p:cNvSpPr>
            <a:spLocks noGrp="1"/>
          </p:cNvSpPr>
          <p:nvPr>
            <p:ph sz="quarter" idx="14" hasCustomPrompt="1"/>
          </p:nvPr>
        </p:nvSpPr>
        <p:spPr/>
        <p:txBody>
          <a:bodyPr/>
          <a:lstStyle/>
          <a:p>
            <a:r>
              <a:rPr lang="en-US"/>
              <a:t>Undersøkelse om økonomiske rammevilkår for private barnehager</a:t>
            </a:r>
          </a:p>
        </p:txBody>
      </p:sp>
      <p:graphicFrame>
        <p:nvGraphicFramePr>
          <p:cNvPr id="6" name="New Table"/>
          <p:cNvGraphicFramePr>
            <a:graphicFrameLocks noGrp="1"/>
          </p:cNvGraphicFramePr>
          <p:nvPr>
            <p:ph sz="quarter" idx="10"/>
          </p:nvPr>
        </p:nvGraphicFramePr>
        <p:xfrm>
          <a:off x="468313" y="908050"/>
          <a:ext cx="8207376" cy="2194560"/>
        </p:xfrm>
        <a:graphic>
          <a:graphicData uri="http://schemas.openxmlformats.org/drawingml/2006/table">
            <a:tbl>
              <a:tblPr bandRow="1">
                <a:tableStyleId>{5C22544A-7EE6-4342-B048-85BDC9FD1C3A}</a:tableStyleId>
              </a:tblPr>
              <a:tblGrid>
                <a:gridCol w="4103688">
                  <a:extLst>
                    <a:ext uri="{9D8B030D-6E8A-4147-A177-3AD203B41FA5}">
                      <a16:colId xmlns:a16="http://schemas.microsoft.com/office/drawing/2014/main" val="20000"/>
                    </a:ext>
                  </a:extLst>
                </a:gridCol>
                <a:gridCol w="4103688">
                  <a:extLst>
                    <a:ext uri="{9D8B030D-6E8A-4147-A177-3AD203B41FA5}">
                      <a16:colId xmlns:a16="http://schemas.microsoft.com/office/drawing/2014/main" val="20001"/>
                    </a:ext>
                  </a:extLst>
                </a:gridCol>
              </a:tblGrid>
              <a:tr h="0">
                <a:tc>
                  <a:txBody>
                    <a:bodyPr/>
                    <a:lstStyle/>
                    <a:p>
                      <a:pPr>
                        <a:defRPr sz="1000"/>
                      </a:pPr>
                      <a:r>
                        <a:rPr b="1"/>
                        <a:t>Navn</a:t>
                      </a:r>
                    </a:p>
                  </a:txBody>
                  <a:tcPr>
                    <a:lnL w="0"/>
                    <a:lnR w="0"/>
                    <a:lnT w="0"/>
                    <a:lnB w="12700">
                      <a:solidFill>
                        <a:srgbClr val="B4B4B4"/>
                      </a:solidFill>
                    </a:lnB>
                    <a:solidFill>
                      <a:prstClr val="black">
                        <a:lumOff val="100000"/>
                        <a:lumOff val="100000"/>
                      </a:prstClr>
                    </a:solidFill>
                  </a:tcPr>
                </a:tc>
                <a:tc>
                  <a:txBody>
                    <a:bodyPr/>
                    <a:lstStyle/>
                    <a:p>
                      <a:pPr>
                        <a:defRPr sz="1000"/>
                      </a:pPr>
                      <a:r>
                        <a:rPr b="1"/>
                        <a:t>Prosent</a:t>
                      </a:r>
                    </a:p>
                  </a:txBody>
                  <a:tcPr>
                    <a:lnL w="0"/>
                    <a:lnR w="0"/>
                    <a:lnT w="0"/>
                    <a:lnB w="12700">
                      <a:solidFill>
                        <a:srgbClr val="B4B4B4"/>
                      </a:solidFill>
                    </a:lnB>
                    <a:solidFill>
                      <a:prstClr val="black">
                        <a:lumOff val="100000"/>
                        <a:lumOff val="100000"/>
                      </a:prstClr>
                    </a:solidFill>
                  </a:tcPr>
                </a:tc>
                <a:extLst>
                  <a:ext uri="{0D108BD9-81ED-4DB2-BD59-A6C34878D82A}">
                    <a16:rowId xmlns:a16="http://schemas.microsoft.com/office/drawing/2014/main" val="10000"/>
                  </a:ext>
                </a:extLst>
              </a:tr>
              <a:tr h="0">
                <a:tc>
                  <a:txBody>
                    <a:bodyPr/>
                    <a:lstStyle/>
                    <a:p>
                      <a:pPr>
                        <a:defRPr sz="1000"/>
                      </a:pPr>
                      <a:r>
                        <a:t>Mer enn 400.000 kroner i overskudd</a:t>
                      </a:r>
                    </a:p>
                  </a:txBody>
                  <a:tcPr>
                    <a:lnL w="0"/>
                    <a:lnR w="0"/>
                    <a:lnT w="12700">
                      <a:solidFill>
                        <a:srgbClr val="B4B4B4"/>
                      </a:solidFill>
                    </a:lnT>
                    <a:lnB w="0"/>
                  </a:tcPr>
                </a:tc>
                <a:tc>
                  <a:txBody>
                    <a:bodyPr/>
                    <a:lstStyle/>
                    <a:p>
                      <a:pPr>
                        <a:defRPr sz="1000"/>
                      </a:pPr>
                      <a:r>
                        <a:t>9,9%</a:t>
                      </a:r>
                    </a:p>
                  </a:txBody>
                  <a:tcPr>
                    <a:lnL w="0"/>
                    <a:lnR w="0"/>
                    <a:lnT w="12700">
                      <a:solidFill>
                        <a:srgbClr val="B4B4B4"/>
                      </a:solidFill>
                    </a:lnT>
                    <a:lnB w="0"/>
                  </a:tcPr>
                </a:tc>
                <a:extLst>
                  <a:ext uri="{0D108BD9-81ED-4DB2-BD59-A6C34878D82A}">
                    <a16:rowId xmlns:a16="http://schemas.microsoft.com/office/drawing/2014/main" val="10001"/>
                  </a:ext>
                </a:extLst>
              </a:tr>
              <a:tr h="0">
                <a:tc>
                  <a:txBody>
                    <a:bodyPr/>
                    <a:lstStyle/>
                    <a:p>
                      <a:pPr>
                        <a:defRPr sz="1000"/>
                      </a:pPr>
                      <a:r>
                        <a:t>100.001 – 400.000 kroner i overskudd</a:t>
                      </a:r>
                    </a:p>
                  </a:txBody>
                  <a:tcPr>
                    <a:lnL w="0"/>
                    <a:lnR w="0"/>
                    <a:lnT w="0"/>
                    <a:lnB w="0"/>
                  </a:tcPr>
                </a:tc>
                <a:tc>
                  <a:txBody>
                    <a:bodyPr/>
                    <a:lstStyle/>
                    <a:p>
                      <a:pPr>
                        <a:defRPr sz="1000"/>
                      </a:pPr>
                      <a:r>
                        <a:t>24,2%</a:t>
                      </a:r>
                    </a:p>
                  </a:txBody>
                  <a:tcPr>
                    <a:lnL w="0"/>
                    <a:lnR w="0"/>
                    <a:lnT w="0"/>
                    <a:lnB w="0"/>
                  </a:tcPr>
                </a:tc>
                <a:extLst>
                  <a:ext uri="{0D108BD9-81ED-4DB2-BD59-A6C34878D82A}">
                    <a16:rowId xmlns:a16="http://schemas.microsoft.com/office/drawing/2014/main" val="10002"/>
                  </a:ext>
                </a:extLst>
              </a:tr>
              <a:tr h="0">
                <a:tc>
                  <a:txBody>
                    <a:bodyPr/>
                    <a:lstStyle/>
                    <a:p>
                      <a:pPr>
                        <a:defRPr sz="1000"/>
                      </a:pPr>
                      <a:r>
                        <a:t>1 – 100.000 kroner i overskudd</a:t>
                      </a:r>
                    </a:p>
                  </a:txBody>
                  <a:tcPr>
                    <a:lnL w="0"/>
                    <a:lnR w="0"/>
                    <a:lnT w="0"/>
                    <a:lnB w="0"/>
                  </a:tcPr>
                </a:tc>
                <a:tc>
                  <a:txBody>
                    <a:bodyPr/>
                    <a:lstStyle/>
                    <a:p>
                      <a:pPr>
                        <a:defRPr sz="1000"/>
                      </a:pPr>
                      <a:r>
                        <a:t>19,1%</a:t>
                      </a:r>
                    </a:p>
                  </a:txBody>
                  <a:tcPr>
                    <a:lnL w="0"/>
                    <a:lnR w="0"/>
                    <a:lnT w="0"/>
                    <a:lnB w="0"/>
                  </a:tcPr>
                </a:tc>
                <a:extLst>
                  <a:ext uri="{0D108BD9-81ED-4DB2-BD59-A6C34878D82A}">
                    <a16:rowId xmlns:a16="http://schemas.microsoft.com/office/drawing/2014/main" val="10003"/>
                  </a:ext>
                </a:extLst>
              </a:tr>
              <a:tr h="0">
                <a:tc>
                  <a:txBody>
                    <a:bodyPr/>
                    <a:lstStyle/>
                    <a:p>
                      <a:pPr>
                        <a:defRPr sz="1000"/>
                      </a:pPr>
                      <a:r>
                        <a:t>0-100.000 kroner i underskudd</a:t>
                      </a:r>
                    </a:p>
                  </a:txBody>
                  <a:tcPr>
                    <a:lnL w="0"/>
                    <a:lnR w="0"/>
                    <a:lnT w="0"/>
                    <a:lnB w="0"/>
                  </a:tcPr>
                </a:tc>
                <a:tc>
                  <a:txBody>
                    <a:bodyPr/>
                    <a:lstStyle/>
                    <a:p>
                      <a:pPr>
                        <a:defRPr sz="1000"/>
                      </a:pPr>
                      <a:r>
                        <a:t>13,3%</a:t>
                      </a:r>
                    </a:p>
                  </a:txBody>
                  <a:tcPr>
                    <a:lnL w="0"/>
                    <a:lnR w="0"/>
                    <a:lnT w="0"/>
                    <a:lnB w="0"/>
                  </a:tcPr>
                </a:tc>
                <a:extLst>
                  <a:ext uri="{0D108BD9-81ED-4DB2-BD59-A6C34878D82A}">
                    <a16:rowId xmlns:a16="http://schemas.microsoft.com/office/drawing/2014/main" val="10004"/>
                  </a:ext>
                </a:extLst>
              </a:tr>
              <a:tr h="0">
                <a:tc>
                  <a:txBody>
                    <a:bodyPr/>
                    <a:lstStyle/>
                    <a:p>
                      <a:pPr>
                        <a:defRPr sz="1000"/>
                      </a:pPr>
                      <a:r>
                        <a:t>100.001 - 400.000 kroner i underskudd</a:t>
                      </a:r>
                    </a:p>
                  </a:txBody>
                  <a:tcPr>
                    <a:lnL w="0"/>
                    <a:lnR w="0"/>
                    <a:lnT w="0"/>
                    <a:lnB w="0"/>
                  </a:tcPr>
                </a:tc>
                <a:tc>
                  <a:txBody>
                    <a:bodyPr/>
                    <a:lstStyle/>
                    <a:p>
                      <a:pPr>
                        <a:defRPr sz="1000"/>
                      </a:pPr>
                      <a:r>
                        <a:t>19,3%</a:t>
                      </a:r>
                    </a:p>
                  </a:txBody>
                  <a:tcPr>
                    <a:lnL w="0"/>
                    <a:lnR w="0"/>
                    <a:lnT w="0"/>
                    <a:lnB w="0"/>
                  </a:tcPr>
                </a:tc>
                <a:extLst>
                  <a:ext uri="{0D108BD9-81ED-4DB2-BD59-A6C34878D82A}">
                    <a16:rowId xmlns:a16="http://schemas.microsoft.com/office/drawing/2014/main" val="10005"/>
                  </a:ext>
                </a:extLst>
              </a:tr>
              <a:tr h="0">
                <a:tc>
                  <a:txBody>
                    <a:bodyPr/>
                    <a:lstStyle/>
                    <a:p>
                      <a:pPr>
                        <a:defRPr sz="1000"/>
                      </a:pPr>
                      <a:r>
                        <a:t>Mer enn 400.000 kroner i underskudd</a:t>
                      </a:r>
                    </a:p>
                  </a:txBody>
                  <a:tcPr>
                    <a:lnL w="0"/>
                    <a:lnR w="0"/>
                    <a:lnT w="0"/>
                    <a:lnB w="0"/>
                  </a:tcPr>
                </a:tc>
                <a:tc>
                  <a:txBody>
                    <a:bodyPr/>
                    <a:lstStyle/>
                    <a:p>
                      <a:pPr>
                        <a:defRPr sz="1000"/>
                      </a:pPr>
                      <a:r>
                        <a:t>9,1%</a:t>
                      </a:r>
                    </a:p>
                  </a:txBody>
                  <a:tcPr>
                    <a:lnL w="0"/>
                    <a:lnR w="0"/>
                    <a:lnT w="0"/>
                    <a:lnB w="0"/>
                  </a:tcPr>
                </a:tc>
                <a:extLst>
                  <a:ext uri="{0D108BD9-81ED-4DB2-BD59-A6C34878D82A}">
                    <a16:rowId xmlns:a16="http://schemas.microsoft.com/office/drawing/2014/main" val="10006"/>
                  </a:ext>
                </a:extLst>
              </a:tr>
              <a:tr h="0">
                <a:tc>
                  <a:txBody>
                    <a:bodyPr/>
                    <a:lstStyle/>
                    <a:p>
                      <a:pPr>
                        <a:defRPr sz="1000"/>
                      </a:pPr>
                      <a:r>
                        <a:t>Vet ikke</a:t>
                      </a:r>
                    </a:p>
                  </a:txBody>
                  <a:tcPr>
                    <a:lnL w="0"/>
                    <a:lnR w="0"/>
                    <a:lnT w="0"/>
                    <a:lnB w="12700">
                      <a:solidFill>
                        <a:srgbClr val="B4B4B4"/>
                      </a:solidFill>
                    </a:lnB>
                  </a:tcPr>
                </a:tc>
                <a:tc>
                  <a:txBody>
                    <a:bodyPr/>
                    <a:lstStyle/>
                    <a:p>
                      <a:pPr>
                        <a:defRPr sz="1000"/>
                      </a:pPr>
                      <a:r>
                        <a:t>5,2%</a:t>
                      </a:r>
                    </a:p>
                  </a:txBody>
                  <a:tcPr>
                    <a:lnL w="0"/>
                    <a:lnR w="0"/>
                    <a:lnT w="0"/>
                    <a:lnB w="12700">
                      <a:solidFill>
                        <a:srgbClr val="B4B4B4"/>
                      </a:solidFill>
                    </a:lnB>
                  </a:tcPr>
                </a:tc>
                <a:extLst>
                  <a:ext uri="{0D108BD9-81ED-4DB2-BD59-A6C34878D82A}">
                    <a16:rowId xmlns:a16="http://schemas.microsoft.com/office/drawing/2014/main" val="10007"/>
                  </a:ext>
                </a:extLst>
              </a:tr>
              <a:tr h="0">
                <a:tc>
                  <a:txBody>
                    <a:bodyPr/>
                    <a:lstStyle/>
                    <a:p>
                      <a:pPr>
                        <a:defRPr sz="1000"/>
                      </a:pPr>
                      <a:r>
                        <a:rPr b="1"/>
                        <a:t>N</a:t>
                      </a:r>
                    </a:p>
                  </a:txBody>
                  <a:tcPr>
                    <a:lnL w="0"/>
                    <a:lnR w="0"/>
                    <a:lnT w="12700">
                      <a:solidFill>
                        <a:srgbClr val="B4B4B4"/>
                      </a:solidFill>
                    </a:lnT>
                    <a:lnB w="0"/>
                  </a:tcPr>
                </a:tc>
                <a:tc>
                  <a:txBody>
                    <a:bodyPr/>
                    <a:lstStyle/>
                    <a:p>
                      <a:pPr>
                        <a:defRPr sz="1000"/>
                      </a:pPr>
                      <a:r>
                        <a:t>649</a:t>
                      </a:r>
                    </a:p>
                  </a:txBody>
                  <a:tcPr>
                    <a:lnL w="0"/>
                    <a:lnR w="0"/>
                    <a:lnT w="12700">
                      <a:solidFill>
                        <a:srgbClr val="B4B4B4"/>
                      </a:solidFill>
                    </a:lnT>
                    <a:lnB w="0"/>
                  </a:tcPr>
                </a:tc>
                <a:extLst>
                  <a:ext uri="{0D108BD9-81ED-4DB2-BD59-A6C34878D82A}">
                    <a16:rowId xmlns:a16="http://schemas.microsoft.com/office/drawing/2014/main" val="10008"/>
                  </a:ext>
                </a:extLst>
              </a:tr>
            </a:tbl>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title"/>
          </p:nvPr>
        </p:nvSpPr>
        <p:spPr/>
        <p:txBody>
          <a:bodyPr/>
          <a:lstStyle/>
          <a:p>
            <a:r>
              <a:rPr lang="en-US"/>
              <a:t>4. Hvilket årsresultat budsjetterer barnehagen med i 2020? </a:t>
            </a:r>
          </a:p>
        </p:txBody>
      </p:sp>
      <p:sp>
        <p:nvSpPr>
          <p:cNvPr id="5" name="RepTitle"/>
          <p:cNvSpPr>
            <a:spLocks noGrp="1"/>
          </p:cNvSpPr>
          <p:nvPr>
            <p:ph sz="quarter" idx="14" hasCustomPrompt="1"/>
          </p:nvPr>
        </p:nvSpPr>
        <p:spPr/>
        <p:txBody>
          <a:bodyPr/>
          <a:lstStyle/>
          <a:p>
            <a:r>
              <a:rPr lang="en-US"/>
              <a:t>Undersøkelse om økonomiske rammevilkår for private barnehager</a:t>
            </a:r>
          </a:p>
        </p:txBody>
      </p:sp>
      <p:graphicFrame>
        <p:nvGraphicFramePr>
          <p:cNvPr id="6" name="ChartObject"/>
          <p:cNvGraphicFramePr>
            <a:graphicFrameLocks noGrp="1"/>
          </p:cNvGraphicFramePr>
          <p:nvPr>
            <p:ph sz="quarter" idx="10"/>
            <p:extLst>
              <p:ext uri="{D42A27DB-BD31-4B8C-83A1-F6EECF244321}">
                <p14:modId xmlns:p14="http://schemas.microsoft.com/office/powerpoint/2010/main" val="2751918379"/>
              </p:ext>
            </p:extLst>
          </p:nvPr>
        </p:nvGraphicFramePr>
        <p:xfrm>
          <a:off x="468313" y="908050"/>
          <a:ext cx="8207375" cy="5400675"/>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title"/>
          </p:nvPr>
        </p:nvSpPr>
        <p:spPr/>
        <p:txBody>
          <a:bodyPr/>
          <a:lstStyle/>
          <a:p>
            <a:r>
              <a:rPr lang="en-US"/>
              <a:t>4. Hvilket årsresultat budsjetterer barnehagen med i 2020? </a:t>
            </a:r>
          </a:p>
        </p:txBody>
      </p:sp>
      <p:sp>
        <p:nvSpPr>
          <p:cNvPr id="5" name="RepTitle"/>
          <p:cNvSpPr>
            <a:spLocks noGrp="1"/>
          </p:cNvSpPr>
          <p:nvPr>
            <p:ph sz="quarter" idx="14" hasCustomPrompt="1"/>
          </p:nvPr>
        </p:nvSpPr>
        <p:spPr/>
        <p:txBody>
          <a:bodyPr/>
          <a:lstStyle/>
          <a:p>
            <a:r>
              <a:rPr lang="en-US"/>
              <a:t>Undersøkelse om økonomiske rammevilkår for private barnehager</a:t>
            </a:r>
          </a:p>
        </p:txBody>
      </p:sp>
      <p:graphicFrame>
        <p:nvGraphicFramePr>
          <p:cNvPr id="6" name="New Table"/>
          <p:cNvGraphicFramePr>
            <a:graphicFrameLocks noGrp="1"/>
          </p:cNvGraphicFramePr>
          <p:nvPr>
            <p:ph sz="quarter" idx="10"/>
          </p:nvPr>
        </p:nvGraphicFramePr>
        <p:xfrm>
          <a:off x="468313" y="908050"/>
          <a:ext cx="8207376" cy="2194560"/>
        </p:xfrm>
        <a:graphic>
          <a:graphicData uri="http://schemas.openxmlformats.org/drawingml/2006/table">
            <a:tbl>
              <a:tblPr bandRow="1">
                <a:tableStyleId>{5C22544A-7EE6-4342-B048-85BDC9FD1C3A}</a:tableStyleId>
              </a:tblPr>
              <a:tblGrid>
                <a:gridCol w="4103688">
                  <a:extLst>
                    <a:ext uri="{9D8B030D-6E8A-4147-A177-3AD203B41FA5}">
                      <a16:colId xmlns:a16="http://schemas.microsoft.com/office/drawing/2014/main" val="20000"/>
                    </a:ext>
                  </a:extLst>
                </a:gridCol>
                <a:gridCol w="4103688">
                  <a:extLst>
                    <a:ext uri="{9D8B030D-6E8A-4147-A177-3AD203B41FA5}">
                      <a16:colId xmlns:a16="http://schemas.microsoft.com/office/drawing/2014/main" val="20001"/>
                    </a:ext>
                  </a:extLst>
                </a:gridCol>
              </a:tblGrid>
              <a:tr h="0">
                <a:tc>
                  <a:txBody>
                    <a:bodyPr/>
                    <a:lstStyle/>
                    <a:p>
                      <a:pPr>
                        <a:defRPr sz="1000"/>
                      </a:pPr>
                      <a:r>
                        <a:rPr b="1"/>
                        <a:t>Navn</a:t>
                      </a:r>
                    </a:p>
                  </a:txBody>
                  <a:tcPr>
                    <a:lnL w="0"/>
                    <a:lnR w="0"/>
                    <a:lnT w="0"/>
                    <a:lnB w="12700">
                      <a:solidFill>
                        <a:srgbClr val="B4B4B4"/>
                      </a:solidFill>
                    </a:lnB>
                    <a:solidFill>
                      <a:prstClr val="black">
                        <a:lumOff val="100000"/>
                        <a:lumOff val="100000"/>
                      </a:prstClr>
                    </a:solidFill>
                  </a:tcPr>
                </a:tc>
                <a:tc>
                  <a:txBody>
                    <a:bodyPr/>
                    <a:lstStyle/>
                    <a:p>
                      <a:pPr>
                        <a:defRPr sz="1000"/>
                      </a:pPr>
                      <a:r>
                        <a:rPr b="1"/>
                        <a:t>Prosent</a:t>
                      </a:r>
                    </a:p>
                  </a:txBody>
                  <a:tcPr>
                    <a:lnL w="0"/>
                    <a:lnR w="0"/>
                    <a:lnT w="0"/>
                    <a:lnB w="12700">
                      <a:solidFill>
                        <a:srgbClr val="B4B4B4"/>
                      </a:solidFill>
                    </a:lnB>
                    <a:solidFill>
                      <a:prstClr val="black">
                        <a:lumOff val="100000"/>
                        <a:lumOff val="100000"/>
                      </a:prstClr>
                    </a:solidFill>
                  </a:tcPr>
                </a:tc>
                <a:extLst>
                  <a:ext uri="{0D108BD9-81ED-4DB2-BD59-A6C34878D82A}">
                    <a16:rowId xmlns:a16="http://schemas.microsoft.com/office/drawing/2014/main" val="10000"/>
                  </a:ext>
                </a:extLst>
              </a:tr>
              <a:tr h="0">
                <a:tc>
                  <a:txBody>
                    <a:bodyPr/>
                    <a:lstStyle/>
                    <a:p>
                      <a:pPr>
                        <a:defRPr sz="1000"/>
                      </a:pPr>
                      <a:r>
                        <a:t>Mer enn 400.000 kroner i overskudd</a:t>
                      </a:r>
                    </a:p>
                  </a:txBody>
                  <a:tcPr>
                    <a:lnL w="0"/>
                    <a:lnR w="0"/>
                    <a:lnT w="12700">
                      <a:solidFill>
                        <a:srgbClr val="B4B4B4"/>
                      </a:solidFill>
                    </a:lnT>
                    <a:lnB w="0"/>
                  </a:tcPr>
                </a:tc>
                <a:tc>
                  <a:txBody>
                    <a:bodyPr/>
                    <a:lstStyle/>
                    <a:p>
                      <a:pPr>
                        <a:defRPr sz="1000"/>
                      </a:pPr>
                      <a:r>
                        <a:t>3,5%</a:t>
                      </a:r>
                    </a:p>
                  </a:txBody>
                  <a:tcPr>
                    <a:lnL w="0"/>
                    <a:lnR w="0"/>
                    <a:lnT w="12700">
                      <a:solidFill>
                        <a:srgbClr val="B4B4B4"/>
                      </a:solidFill>
                    </a:lnT>
                    <a:lnB w="0"/>
                  </a:tcPr>
                </a:tc>
                <a:extLst>
                  <a:ext uri="{0D108BD9-81ED-4DB2-BD59-A6C34878D82A}">
                    <a16:rowId xmlns:a16="http://schemas.microsoft.com/office/drawing/2014/main" val="10001"/>
                  </a:ext>
                </a:extLst>
              </a:tr>
              <a:tr h="0">
                <a:tc>
                  <a:txBody>
                    <a:bodyPr/>
                    <a:lstStyle/>
                    <a:p>
                      <a:pPr>
                        <a:defRPr sz="1000"/>
                      </a:pPr>
                      <a:r>
                        <a:t>100.001 – 400.000 kroner i overskudd</a:t>
                      </a:r>
                    </a:p>
                  </a:txBody>
                  <a:tcPr>
                    <a:lnL w="0"/>
                    <a:lnR w="0"/>
                    <a:lnT w="0"/>
                    <a:lnB w="0"/>
                  </a:tcPr>
                </a:tc>
                <a:tc>
                  <a:txBody>
                    <a:bodyPr/>
                    <a:lstStyle/>
                    <a:p>
                      <a:pPr>
                        <a:defRPr sz="1000"/>
                      </a:pPr>
                      <a:r>
                        <a:t>11,2%</a:t>
                      </a:r>
                    </a:p>
                  </a:txBody>
                  <a:tcPr>
                    <a:lnL w="0"/>
                    <a:lnR w="0"/>
                    <a:lnT w="0"/>
                    <a:lnB w="0"/>
                  </a:tcPr>
                </a:tc>
                <a:extLst>
                  <a:ext uri="{0D108BD9-81ED-4DB2-BD59-A6C34878D82A}">
                    <a16:rowId xmlns:a16="http://schemas.microsoft.com/office/drawing/2014/main" val="10002"/>
                  </a:ext>
                </a:extLst>
              </a:tr>
              <a:tr h="0">
                <a:tc>
                  <a:txBody>
                    <a:bodyPr/>
                    <a:lstStyle/>
                    <a:p>
                      <a:pPr>
                        <a:defRPr sz="1000"/>
                      </a:pPr>
                      <a:r>
                        <a:t>1 – 100.000 kroner i overskudd</a:t>
                      </a:r>
                    </a:p>
                  </a:txBody>
                  <a:tcPr>
                    <a:lnL w="0"/>
                    <a:lnR w="0"/>
                    <a:lnT w="0"/>
                    <a:lnB w="0"/>
                  </a:tcPr>
                </a:tc>
                <a:tc>
                  <a:txBody>
                    <a:bodyPr/>
                    <a:lstStyle/>
                    <a:p>
                      <a:pPr>
                        <a:defRPr sz="1000"/>
                      </a:pPr>
                      <a:r>
                        <a:t>27,4%</a:t>
                      </a:r>
                    </a:p>
                  </a:txBody>
                  <a:tcPr>
                    <a:lnL w="0"/>
                    <a:lnR w="0"/>
                    <a:lnT w="0"/>
                    <a:lnB w="0"/>
                  </a:tcPr>
                </a:tc>
                <a:extLst>
                  <a:ext uri="{0D108BD9-81ED-4DB2-BD59-A6C34878D82A}">
                    <a16:rowId xmlns:a16="http://schemas.microsoft.com/office/drawing/2014/main" val="10003"/>
                  </a:ext>
                </a:extLst>
              </a:tr>
              <a:tr h="0">
                <a:tc>
                  <a:txBody>
                    <a:bodyPr/>
                    <a:lstStyle/>
                    <a:p>
                      <a:pPr>
                        <a:defRPr sz="1000"/>
                      </a:pPr>
                      <a:r>
                        <a:t>0-100.000 kroner i underskudd</a:t>
                      </a:r>
                    </a:p>
                  </a:txBody>
                  <a:tcPr>
                    <a:lnL w="0"/>
                    <a:lnR w="0"/>
                    <a:lnT w="0"/>
                    <a:lnB w="0"/>
                  </a:tcPr>
                </a:tc>
                <a:tc>
                  <a:txBody>
                    <a:bodyPr/>
                    <a:lstStyle/>
                    <a:p>
                      <a:pPr>
                        <a:defRPr sz="1000"/>
                      </a:pPr>
                      <a:r>
                        <a:t>19,3%</a:t>
                      </a:r>
                    </a:p>
                  </a:txBody>
                  <a:tcPr>
                    <a:lnL w="0"/>
                    <a:lnR w="0"/>
                    <a:lnT w="0"/>
                    <a:lnB w="0"/>
                  </a:tcPr>
                </a:tc>
                <a:extLst>
                  <a:ext uri="{0D108BD9-81ED-4DB2-BD59-A6C34878D82A}">
                    <a16:rowId xmlns:a16="http://schemas.microsoft.com/office/drawing/2014/main" val="10004"/>
                  </a:ext>
                </a:extLst>
              </a:tr>
              <a:tr h="0">
                <a:tc>
                  <a:txBody>
                    <a:bodyPr/>
                    <a:lstStyle/>
                    <a:p>
                      <a:pPr>
                        <a:defRPr sz="1000"/>
                      </a:pPr>
                      <a:r>
                        <a:t>100.001 - 400.000 kroner i underskudd</a:t>
                      </a:r>
                    </a:p>
                  </a:txBody>
                  <a:tcPr>
                    <a:lnL w="0"/>
                    <a:lnR w="0"/>
                    <a:lnT w="0"/>
                    <a:lnB w="0"/>
                  </a:tcPr>
                </a:tc>
                <a:tc>
                  <a:txBody>
                    <a:bodyPr/>
                    <a:lstStyle/>
                    <a:p>
                      <a:pPr>
                        <a:defRPr sz="1000"/>
                      </a:pPr>
                      <a:r>
                        <a:t>18,5%</a:t>
                      </a:r>
                    </a:p>
                  </a:txBody>
                  <a:tcPr>
                    <a:lnL w="0"/>
                    <a:lnR w="0"/>
                    <a:lnT w="0"/>
                    <a:lnB w="0"/>
                  </a:tcPr>
                </a:tc>
                <a:extLst>
                  <a:ext uri="{0D108BD9-81ED-4DB2-BD59-A6C34878D82A}">
                    <a16:rowId xmlns:a16="http://schemas.microsoft.com/office/drawing/2014/main" val="10005"/>
                  </a:ext>
                </a:extLst>
              </a:tr>
              <a:tr h="0">
                <a:tc>
                  <a:txBody>
                    <a:bodyPr/>
                    <a:lstStyle/>
                    <a:p>
                      <a:pPr>
                        <a:defRPr sz="1000"/>
                      </a:pPr>
                      <a:r>
                        <a:t>Mer enn 400.000 kroner i underskudd</a:t>
                      </a:r>
                    </a:p>
                  </a:txBody>
                  <a:tcPr>
                    <a:lnL w="0"/>
                    <a:lnR w="0"/>
                    <a:lnT w="0"/>
                    <a:lnB w="0"/>
                  </a:tcPr>
                </a:tc>
                <a:tc>
                  <a:txBody>
                    <a:bodyPr/>
                    <a:lstStyle/>
                    <a:p>
                      <a:pPr>
                        <a:defRPr sz="1000"/>
                      </a:pPr>
                      <a:r>
                        <a:t>9,7%</a:t>
                      </a:r>
                    </a:p>
                  </a:txBody>
                  <a:tcPr>
                    <a:lnL w="0"/>
                    <a:lnR w="0"/>
                    <a:lnT w="0"/>
                    <a:lnB w="0"/>
                  </a:tcPr>
                </a:tc>
                <a:extLst>
                  <a:ext uri="{0D108BD9-81ED-4DB2-BD59-A6C34878D82A}">
                    <a16:rowId xmlns:a16="http://schemas.microsoft.com/office/drawing/2014/main" val="10006"/>
                  </a:ext>
                </a:extLst>
              </a:tr>
              <a:tr h="0">
                <a:tc>
                  <a:txBody>
                    <a:bodyPr/>
                    <a:lstStyle/>
                    <a:p>
                      <a:pPr>
                        <a:defRPr sz="1000"/>
                      </a:pPr>
                      <a:r>
                        <a:t>Vet ikke</a:t>
                      </a:r>
                    </a:p>
                  </a:txBody>
                  <a:tcPr>
                    <a:lnL w="0"/>
                    <a:lnR w="0"/>
                    <a:lnT w="0"/>
                    <a:lnB w="12700">
                      <a:solidFill>
                        <a:srgbClr val="B4B4B4"/>
                      </a:solidFill>
                    </a:lnB>
                  </a:tcPr>
                </a:tc>
                <a:tc>
                  <a:txBody>
                    <a:bodyPr/>
                    <a:lstStyle/>
                    <a:p>
                      <a:pPr>
                        <a:defRPr sz="1000"/>
                      </a:pPr>
                      <a:r>
                        <a:t>10,3%</a:t>
                      </a:r>
                    </a:p>
                  </a:txBody>
                  <a:tcPr>
                    <a:lnL w="0"/>
                    <a:lnR w="0"/>
                    <a:lnT w="0"/>
                    <a:lnB w="12700">
                      <a:solidFill>
                        <a:srgbClr val="B4B4B4"/>
                      </a:solidFill>
                    </a:lnB>
                  </a:tcPr>
                </a:tc>
                <a:extLst>
                  <a:ext uri="{0D108BD9-81ED-4DB2-BD59-A6C34878D82A}">
                    <a16:rowId xmlns:a16="http://schemas.microsoft.com/office/drawing/2014/main" val="10007"/>
                  </a:ext>
                </a:extLst>
              </a:tr>
              <a:tr h="0">
                <a:tc>
                  <a:txBody>
                    <a:bodyPr/>
                    <a:lstStyle/>
                    <a:p>
                      <a:pPr>
                        <a:defRPr sz="1000"/>
                      </a:pPr>
                      <a:r>
                        <a:rPr b="1"/>
                        <a:t>N</a:t>
                      </a:r>
                    </a:p>
                  </a:txBody>
                  <a:tcPr>
                    <a:lnL w="0"/>
                    <a:lnR w="0"/>
                    <a:lnT w="12700">
                      <a:solidFill>
                        <a:srgbClr val="B4B4B4"/>
                      </a:solidFill>
                    </a:lnT>
                    <a:lnB w="0"/>
                  </a:tcPr>
                </a:tc>
                <a:tc>
                  <a:txBody>
                    <a:bodyPr/>
                    <a:lstStyle/>
                    <a:p>
                      <a:pPr>
                        <a:defRPr sz="1000"/>
                      </a:pPr>
                      <a:r>
                        <a:t>649</a:t>
                      </a:r>
                    </a:p>
                  </a:txBody>
                  <a:tcPr>
                    <a:lnL w="0"/>
                    <a:lnR w="0"/>
                    <a:lnT w="12700">
                      <a:solidFill>
                        <a:srgbClr val="B4B4B4"/>
                      </a:solidFill>
                    </a:lnT>
                    <a:lnB w="0"/>
                  </a:tcPr>
                </a:tc>
                <a:extLst>
                  <a:ext uri="{0D108BD9-81ED-4DB2-BD59-A6C34878D82A}">
                    <a16:rowId xmlns:a16="http://schemas.microsoft.com/office/drawing/2014/main" val="10008"/>
                  </a:ext>
                </a:extLst>
              </a:tr>
            </a:tbl>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title"/>
          </p:nvPr>
        </p:nvSpPr>
        <p:spPr/>
        <p:txBody>
          <a:bodyPr>
            <a:normAutofit fontScale="90000"/>
          </a:bodyPr>
          <a:lstStyle/>
          <a:p>
            <a:r>
              <a:rPr lang="en-US"/>
              <a:t>5. Fristen for å innfri ny nasjonal bemanningsnorm gikk ut 1. august 2019. Innfrir barnehagen bemanningsnormen per 15.12.2019?</a:t>
            </a:r>
          </a:p>
        </p:txBody>
      </p:sp>
      <p:sp>
        <p:nvSpPr>
          <p:cNvPr id="4" name="Pre"/>
          <p:cNvSpPr>
            <a:spLocks noGrp="1"/>
          </p:cNvSpPr>
          <p:nvPr>
            <p:ph sz="quarter" idx="14"/>
          </p:nvPr>
        </p:nvSpPr>
        <p:spPr/>
        <p:txBody>
          <a:bodyPr>
            <a:normAutofit/>
          </a:bodyPr>
          <a:lstStyle/>
          <a:p>
            <a:r>
              <a:rPr lang="en-US"/>
              <a:t>
   Ny bemanningsnorm stiller krav om minimum én ansatt per tre barn under tre år og én ansatt per seks barn over tre år.  </a:t>
            </a:r>
          </a:p>
        </p:txBody>
      </p:sp>
      <p:sp>
        <p:nvSpPr>
          <p:cNvPr id="6" name="RepTitle"/>
          <p:cNvSpPr>
            <a:spLocks noGrp="1"/>
          </p:cNvSpPr>
          <p:nvPr>
            <p:ph sz="quarter" idx="16" hasCustomPrompt="1"/>
          </p:nvPr>
        </p:nvSpPr>
        <p:spPr/>
        <p:txBody>
          <a:bodyPr/>
          <a:lstStyle/>
          <a:p>
            <a:r>
              <a:rPr lang="en-US"/>
              <a:t>Undersøkelse om økonomiske rammevilkår for private barnehager</a:t>
            </a:r>
          </a:p>
        </p:txBody>
      </p:sp>
      <p:graphicFrame>
        <p:nvGraphicFramePr>
          <p:cNvPr id="7" name="ChartObject"/>
          <p:cNvGraphicFramePr>
            <a:graphicFrameLocks noGrp="1"/>
          </p:cNvGraphicFramePr>
          <p:nvPr>
            <p:ph sz="quarter" idx="15"/>
          </p:nvPr>
        </p:nvGraphicFramePr>
        <p:xfrm>
          <a:off x="467544" y="1556792"/>
          <a:ext cx="8207375" cy="4824536"/>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title"/>
          </p:nvPr>
        </p:nvSpPr>
        <p:spPr/>
        <p:txBody>
          <a:bodyPr>
            <a:normAutofit fontScale="90000"/>
          </a:bodyPr>
          <a:lstStyle/>
          <a:p>
            <a:r>
              <a:rPr lang="en-US"/>
              <a:t>5. Fristen for å innfri ny nasjonal bemanningsnorm gikk ut 1. august 2019. Innfrir barnehagen bemanningsnormen per 15.12.2019?</a:t>
            </a:r>
          </a:p>
        </p:txBody>
      </p:sp>
      <p:sp>
        <p:nvSpPr>
          <p:cNvPr id="5" name="RepTitle"/>
          <p:cNvSpPr>
            <a:spLocks noGrp="1"/>
          </p:cNvSpPr>
          <p:nvPr>
            <p:ph sz="quarter" idx="14" hasCustomPrompt="1"/>
          </p:nvPr>
        </p:nvSpPr>
        <p:spPr/>
        <p:txBody>
          <a:bodyPr/>
          <a:lstStyle/>
          <a:p>
            <a:r>
              <a:rPr lang="en-US"/>
              <a:t>Undersøkelse om økonomiske rammevilkår for private barnehager</a:t>
            </a:r>
          </a:p>
        </p:txBody>
      </p:sp>
      <p:graphicFrame>
        <p:nvGraphicFramePr>
          <p:cNvPr id="6" name="New Table"/>
          <p:cNvGraphicFramePr>
            <a:graphicFrameLocks noGrp="1"/>
          </p:cNvGraphicFramePr>
          <p:nvPr>
            <p:ph sz="quarter" idx="10"/>
          </p:nvPr>
        </p:nvGraphicFramePr>
        <p:xfrm>
          <a:off x="468313" y="908050"/>
          <a:ext cx="8207376" cy="1219200"/>
        </p:xfrm>
        <a:graphic>
          <a:graphicData uri="http://schemas.openxmlformats.org/drawingml/2006/table">
            <a:tbl>
              <a:tblPr bandRow="1">
                <a:tableStyleId>{5C22544A-7EE6-4342-B048-85BDC9FD1C3A}</a:tableStyleId>
              </a:tblPr>
              <a:tblGrid>
                <a:gridCol w="4103688">
                  <a:extLst>
                    <a:ext uri="{9D8B030D-6E8A-4147-A177-3AD203B41FA5}">
                      <a16:colId xmlns:a16="http://schemas.microsoft.com/office/drawing/2014/main" val="20000"/>
                    </a:ext>
                  </a:extLst>
                </a:gridCol>
                <a:gridCol w="4103688">
                  <a:extLst>
                    <a:ext uri="{9D8B030D-6E8A-4147-A177-3AD203B41FA5}">
                      <a16:colId xmlns:a16="http://schemas.microsoft.com/office/drawing/2014/main" val="20001"/>
                    </a:ext>
                  </a:extLst>
                </a:gridCol>
              </a:tblGrid>
              <a:tr h="0">
                <a:tc>
                  <a:txBody>
                    <a:bodyPr/>
                    <a:lstStyle/>
                    <a:p>
                      <a:pPr>
                        <a:defRPr sz="1000"/>
                      </a:pPr>
                      <a:r>
                        <a:rPr b="1"/>
                        <a:t>Navn</a:t>
                      </a:r>
                    </a:p>
                  </a:txBody>
                  <a:tcPr>
                    <a:lnL w="0"/>
                    <a:lnR w="0"/>
                    <a:lnT w="0"/>
                    <a:lnB w="12700">
                      <a:solidFill>
                        <a:srgbClr val="B4B4B4"/>
                      </a:solidFill>
                    </a:lnB>
                    <a:solidFill>
                      <a:prstClr val="black">
                        <a:lumOff val="100000"/>
                        <a:lumOff val="100000"/>
                      </a:prstClr>
                    </a:solidFill>
                  </a:tcPr>
                </a:tc>
                <a:tc>
                  <a:txBody>
                    <a:bodyPr/>
                    <a:lstStyle/>
                    <a:p>
                      <a:pPr>
                        <a:defRPr sz="1000"/>
                      </a:pPr>
                      <a:r>
                        <a:rPr b="1"/>
                        <a:t>Prosent</a:t>
                      </a:r>
                    </a:p>
                  </a:txBody>
                  <a:tcPr>
                    <a:lnL w="0"/>
                    <a:lnR w="0"/>
                    <a:lnT w="0"/>
                    <a:lnB w="12700">
                      <a:solidFill>
                        <a:srgbClr val="B4B4B4"/>
                      </a:solidFill>
                    </a:lnB>
                    <a:solidFill>
                      <a:prstClr val="black">
                        <a:lumOff val="100000"/>
                        <a:lumOff val="100000"/>
                      </a:prstClr>
                    </a:solidFill>
                  </a:tcPr>
                </a:tc>
                <a:extLst>
                  <a:ext uri="{0D108BD9-81ED-4DB2-BD59-A6C34878D82A}">
                    <a16:rowId xmlns:a16="http://schemas.microsoft.com/office/drawing/2014/main" val="10000"/>
                  </a:ext>
                </a:extLst>
              </a:tr>
              <a:tr h="0">
                <a:tc>
                  <a:txBody>
                    <a:bodyPr/>
                    <a:lstStyle/>
                    <a:p>
                      <a:pPr>
                        <a:defRPr sz="1000"/>
                      </a:pPr>
                      <a:r>
                        <a:t>Ja</a:t>
                      </a:r>
                    </a:p>
                  </a:txBody>
                  <a:tcPr>
                    <a:lnL w="0"/>
                    <a:lnR w="0"/>
                    <a:lnT w="12700">
                      <a:solidFill>
                        <a:srgbClr val="B4B4B4"/>
                      </a:solidFill>
                    </a:lnT>
                    <a:lnB w="0"/>
                  </a:tcPr>
                </a:tc>
                <a:tc>
                  <a:txBody>
                    <a:bodyPr/>
                    <a:lstStyle/>
                    <a:p>
                      <a:pPr>
                        <a:defRPr sz="1000"/>
                      </a:pPr>
                      <a:r>
                        <a:t>98,0%</a:t>
                      </a:r>
                    </a:p>
                  </a:txBody>
                  <a:tcPr>
                    <a:lnL w="0"/>
                    <a:lnR w="0"/>
                    <a:lnT w="12700">
                      <a:solidFill>
                        <a:srgbClr val="B4B4B4"/>
                      </a:solidFill>
                    </a:lnT>
                    <a:lnB w="0"/>
                  </a:tcPr>
                </a:tc>
                <a:extLst>
                  <a:ext uri="{0D108BD9-81ED-4DB2-BD59-A6C34878D82A}">
                    <a16:rowId xmlns:a16="http://schemas.microsoft.com/office/drawing/2014/main" val="10001"/>
                  </a:ext>
                </a:extLst>
              </a:tr>
              <a:tr h="0">
                <a:tc>
                  <a:txBody>
                    <a:bodyPr/>
                    <a:lstStyle/>
                    <a:p>
                      <a:pPr>
                        <a:defRPr sz="1000"/>
                      </a:pPr>
                      <a:r>
                        <a:t>Nei</a:t>
                      </a:r>
                    </a:p>
                  </a:txBody>
                  <a:tcPr>
                    <a:lnL w="0"/>
                    <a:lnR w="0"/>
                    <a:lnT w="0"/>
                    <a:lnB w="0"/>
                  </a:tcPr>
                </a:tc>
                <a:tc>
                  <a:txBody>
                    <a:bodyPr/>
                    <a:lstStyle/>
                    <a:p>
                      <a:pPr>
                        <a:defRPr sz="1000"/>
                      </a:pPr>
                      <a:r>
                        <a:t>1,8%</a:t>
                      </a:r>
                    </a:p>
                  </a:txBody>
                  <a:tcPr>
                    <a:lnL w="0"/>
                    <a:lnR w="0"/>
                    <a:lnT w="0"/>
                    <a:lnB w="0"/>
                  </a:tcPr>
                </a:tc>
                <a:extLst>
                  <a:ext uri="{0D108BD9-81ED-4DB2-BD59-A6C34878D82A}">
                    <a16:rowId xmlns:a16="http://schemas.microsoft.com/office/drawing/2014/main" val="10002"/>
                  </a:ext>
                </a:extLst>
              </a:tr>
              <a:tr h="0">
                <a:tc>
                  <a:txBody>
                    <a:bodyPr/>
                    <a:lstStyle/>
                    <a:p>
                      <a:pPr>
                        <a:defRPr sz="1000"/>
                      </a:pPr>
                      <a:r>
                        <a:t>Vet ikke</a:t>
                      </a:r>
                    </a:p>
                  </a:txBody>
                  <a:tcPr>
                    <a:lnL w="0"/>
                    <a:lnR w="0"/>
                    <a:lnT w="0"/>
                    <a:lnB w="12700">
                      <a:solidFill>
                        <a:srgbClr val="B4B4B4"/>
                      </a:solidFill>
                    </a:lnB>
                  </a:tcPr>
                </a:tc>
                <a:tc>
                  <a:txBody>
                    <a:bodyPr/>
                    <a:lstStyle/>
                    <a:p>
                      <a:pPr>
                        <a:defRPr sz="1000"/>
                      </a:pPr>
                      <a:r>
                        <a:t>0,2%</a:t>
                      </a:r>
                    </a:p>
                  </a:txBody>
                  <a:tcPr>
                    <a:lnL w="0"/>
                    <a:lnR w="0"/>
                    <a:lnT w="0"/>
                    <a:lnB w="12700">
                      <a:solidFill>
                        <a:srgbClr val="B4B4B4"/>
                      </a:solidFill>
                    </a:lnB>
                  </a:tcPr>
                </a:tc>
                <a:extLst>
                  <a:ext uri="{0D108BD9-81ED-4DB2-BD59-A6C34878D82A}">
                    <a16:rowId xmlns:a16="http://schemas.microsoft.com/office/drawing/2014/main" val="10003"/>
                  </a:ext>
                </a:extLst>
              </a:tr>
              <a:tr h="0">
                <a:tc>
                  <a:txBody>
                    <a:bodyPr/>
                    <a:lstStyle/>
                    <a:p>
                      <a:pPr>
                        <a:defRPr sz="1000"/>
                      </a:pPr>
                      <a:r>
                        <a:rPr b="1"/>
                        <a:t>N</a:t>
                      </a:r>
                    </a:p>
                  </a:txBody>
                  <a:tcPr>
                    <a:lnL w="0"/>
                    <a:lnR w="0"/>
                    <a:lnT w="12700">
                      <a:solidFill>
                        <a:srgbClr val="B4B4B4"/>
                      </a:solidFill>
                    </a:lnT>
                    <a:lnB w="0"/>
                  </a:tcPr>
                </a:tc>
                <a:tc>
                  <a:txBody>
                    <a:bodyPr/>
                    <a:lstStyle/>
                    <a:p>
                      <a:pPr>
                        <a:defRPr sz="1000"/>
                      </a:pPr>
                      <a:r>
                        <a:t>649</a:t>
                      </a:r>
                    </a:p>
                  </a:txBody>
                  <a:tcPr>
                    <a:lnL w="0"/>
                    <a:lnR w="0"/>
                    <a:lnT w="12700">
                      <a:solidFill>
                        <a:srgbClr val="B4B4B4"/>
                      </a:solidFill>
                    </a:lnT>
                    <a:lnB w="0"/>
                  </a:tcPr>
                </a:tc>
                <a:extLst>
                  <a:ext uri="{0D108BD9-81ED-4DB2-BD59-A6C34878D82A}">
                    <a16:rowId xmlns:a16="http://schemas.microsoft.com/office/drawing/2014/main" val="10004"/>
                  </a:ext>
                </a:extLst>
              </a:tr>
            </a:tbl>
          </a:graphicData>
        </a:graphic>
      </p:graphicFrame>
    </p:spTree>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S_NET" val="4.0.30319.42000"/>
  <p:tag name="AS_OS" val="Microsoft Windows NT 6.2.9200.0"/>
  <p:tag name="AS_RELEASE_DATE" val="2013.05.24"/>
  <p:tag name="AS_TITLE" val="Aspose.Slides for .NET 4.0"/>
  <p:tag name="AS_VERSION" val="7.5.1.0"/>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djacency">
  <a:themeElements>
    <a:clrScheme name="Angles">
      <a:dk1>
        <a:srgbClr val="000000"/>
      </a:dk1>
      <a:lt1>
        <a:srgbClr val="FFFFFF"/>
      </a:lt1>
      <a:dk2>
        <a:srgbClr val="434342"/>
      </a:dk2>
      <a:lt2>
        <a:srgbClr val="CDD7D9"/>
      </a:lt2>
      <a:accent1>
        <a:srgbClr val="797B7E"/>
      </a:accent1>
      <a:accent2>
        <a:srgbClr val="F96A1B"/>
      </a:accent2>
      <a:accent3>
        <a:srgbClr val="08A1D9"/>
      </a:accent3>
      <a:accent4>
        <a:srgbClr val="7C984A"/>
      </a:accent4>
      <a:accent5>
        <a:srgbClr val="C2AD8D"/>
      </a:accent5>
      <a:accent6>
        <a:srgbClr val="506E94"/>
      </a:accent6>
      <a:hlink>
        <a:srgbClr val="5F5F5F"/>
      </a:hlink>
      <a:folHlink>
        <a:srgbClr val="969696"/>
      </a:folHlink>
    </a:clrScheme>
    <a:fontScheme name="Office">
      <a:majorFont>
        <a:latin typeface="Cambria"/>
        <a:ea typeface=""/>
        <a:cs typeface=""/>
        <a:font script="Uigh" typeface="Microsoft Uighur"/>
        <a:font script="Beng" typeface="Vrinda"/>
        <a:font script="Thai" typeface="Angsana New"/>
        <a:font script="Mlym" typeface="Kartika"/>
        <a:font script="Yiii" typeface="Microsoft Yi Baiti"/>
        <a:font script="Cher" typeface="Plantagenet Cherokee"/>
        <a:font script="Orya" typeface="Kalinga"/>
        <a:font script="Geor" typeface="Sylfaen"/>
        <a:font script="Gujr" typeface="Shruti"/>
        <a:font script="Viet" typeface="Times New Roman"/>
        <a:font script="Arab" typeface="Times New Roman"/>
        <a:font script="Hebr" typeface="Times New Roman"/>
        <a:font script="Telu" typeface="Gautami"/>
        <a:font script="Ethi" typeface="Nyala"/>
        <a:font script="Jpan" typeface="ＭＳ ゴシック"/>
        <a:font script="Sinh" typeface="Iskoola Pota"/>
        <a:font script="Taml" typeface="Latha"/>
        <a:font script="Deva" typeface="Mangal"/>
        <a:font script="Knda" typeface="Tunga"/>
        <a:font script="Tibt" typeface="Microsoft Himalaya"/>
        <a:font script="Khmr" typeface="MoolBoran"/>
        <a:font script="Hant" typeface="新細明體"/>
        <a:font script="Laoo" typeface="DokChampa"/>
        <a:font script="Mong" typeface="Mongolian Baiti"/>
        <a:font script="Hans" typeface="宋体"/>
        <a:font script="Guru" typeface="Raavi"/>
        <a:font script="Thaa" typeface="MV Boli"/>
        <a:font script="Cans" typeface="Euphemia"/>
        <a:font script="Hang" typeface="맑은 고딕"/>
        <a:font script="Syrc" typeface="Estrangelo Edessa"/>
      </a:majorFont>
      <a:minorFont>
        <a:latin typeface="Calibri"/>
        <a:ea typeface=""/>
        <a:cs typeface=""/>
        <a:font script="Uigh" typeface="Microsoft Uighur"/>
        <a:font script="Beng" typeface="Vrinda"/>
        <a:font script="Thai" typeface="Cordia New"/>
        <a:font script="Mlym" typeface="Kartika"/>
        <a:font script="Yiii" typeface="Microsoft Yi Baiti"/>
        <a:font script="Cher" typeface="Plantagenet Cherokee"/>
        <a:font script="Orya" typeface="Kalinga"/>
        <a:font script="Geor" typeface="Sylfaen"/>
        <a:font script="Gujr" typeface="Shruti"/>
        <a:font script="Viet" typeface="Arial"/>
        <a:font script="Arab" typeface="Arial"/>
        <a:font script="Hebr" typeface="Arial"/>
        <a:font script="Telu" typeface="Gautami"/>
        <a:font script="Ethi" typeface="Nyala"/>
        <a:font script="Jpan" typeface="ＭＳ 明朝"/>
        <a:font script="Sinh" typeface="Iskoola Pota"/>
        <a:font script="Taml" typeface="Latha"/>
        <a:font script="Deva" typeface="Mangal"/>
        <a:font script="Knda" typeface="Tunga"/>
        <a:font script="Tibt" typeface="Microsoft Himalaya"/>
        <a:font script="Khmr" typeface="DaunPenh"/>
        <a:font script="Hant" typeface="新細明體"/>
        <a:font script="Laoo" typeface="DokChampa"/>
        <a:font script="Mong" typeface="Mongolian Baiti"/>
        <a:font script="Hans" typeface="宋体"/>
        <a:font script="Guru" typeface="Raavi"/>
        <a:font script="Thaa" typeface="MV Boli"/>
        <a:font script="Cans" typeface="Euphemia"/>
        <a:font script="Hang" typeface="맑은 고딕"/>
        <a:font script="Syrc" typeface="Estrangelo Edessa"/>
      </a:minorFont>
    </a:fontScheme>
    <a:fmtScheme name="Adjacency">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tileRect/>
        </a:gradFill>
        <a:blipFill rotWithShape="1">
          <a:blip xmlns:r="http://schemas.openxmlformats.org/officeDocument/2006/relationships" r:embed="rId1">
            <a:duotone>
              <a:schemeClr val="phClr">
                <a:tint val="97000"/>
              </a:schemeClr>
              <a:schemeClr val="phClr">
                <a:shade val="96000"/>
              </a:schemeClr>
            </a:duotone>
          </a:blip>
          <a:srcRect/>
          <a:tile tx="0" ty="0" sx="32000" sy="32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Adjacency</Template>
  <TotalTime>829</TotalTime>
  <Words>845</Words>
  <Application>Microsoft Office PowerPoint</Application>
  <PresentationFormat>Skjermfremvisning (4:3)</PresentationFormat>
  <Paragraphs>197</Paragraphs>
  <Slides>21</Slides>
  <Notes>0</Notes>
  <HiddenSlides>0</HiddenSlides>
  <MMClips>0</MMClips>
  <ScaleCrop>false</ScaleCrop>
  <HeadingPairs>
    <vt:vector size="6" baseType="variant">
      <vt:variant>
        <vt:lpstr>Brukte skrifter</vt:lpstr>
      </vt:variant>
      <vt:variant>
        <vt:i4>4</vt:i4>
      </vt:variant>
      <vt:variant>
        <vt:lpstr>Tema</vt:lpstr>
      </vt:variant>
      <vt:variant>
        <vt:i4>1</vt:i4>
      </vt:variant>
      <vt:variant>
        <vt:lpstr>Lysbildetitler</vt:lpstr>
      </vt:variant>
      <vt:variant>
        <vt:i4>21</vt:i4>
      </vt:variant>
    </vt:vector>
  </HeadingPairs>
  <TitlesOfParts>
    <vt:vector size="26" baseType="lpstr">
      <vt:lpstr>Arial</vt:lpstr>
      <vt:lpstr>Calibri</vt:lpstr>
      <vt:lpstr>Cambria</vt:lpstr>
      <vt:lpstr>Times New Roman</vt:lpstr>
      <vt:lpstr>Adjacency</vt:lpstr>
      <vt:lpstr>Medlemsundersøkelse 2020</vt:lpstr>
      <vt:lpstr>2. Hvilken rolle har du i barnehagen? </vt:lpstr>
      <vt:lpstr>2. Hvilken rolle har du i barnehagen? </vt:lpstr>
      <vt:lpstr>3. Hvilket årsresultat ligger barnehagen an til å få i 2019? </vt:lpstr>
      <vt:lpstr>3. Hvilket årsresultat ligger barnehagen an til å få i 2019? </vt:lpstr>
      <vt:lpstr>4. Hvilket årsresultat budsjetterer barnehagen med i 2020? </vt:lpstr>
      <vt:lpstr>4. Hvilket årsresultat budsjetterer barnehagen med i 2020? </vt:lpstr>
      <vt:lpstr>5. Fristen for å innfri ny nasjonal bemanningsnorm gikk ut 1. august 2019. Innfrir barnehagen bemanningsnormen per 15.12.2019?</vt:lpstr>
      <vt:lpstr>5. Fristen for å innfri ny nasjonal bemanningsnorm gikk ut 1. august 2019. Innfrir barnehagen bemanningsnormen per 15.12.2019?</vt:lpstr>
      <vt:lpstr>6. Har barnehagen i 2019 mottatt midler fra den statlige, øremerkede overgangsordningen for små private barnehager?</vt:lpstr>
      <vt:lpstr>6. Har barnehagen i 2019 mottatt midler fra den statlige, øremerkede overgangsordningen for små private barnehager?</vt:lpstr>
      <vt:lpstr>7. Vurder konsekvensene av ny nasjonal bemanningsnorm. Er det grunnlag for videre drift av barnehagen etter innføringen av bemanningsnormen og gitt dagens tilskuddsnivå?</vt:lpstr>
      <vt:lpstr>7. Vurder konsekvensene av ny nasjonal bemanningsnorm. Er det grunnlag for videre drift av barnehagen etter innføringen av bemanningsnormen og gitt dagens tilskuddsnivå?</vt:lpstr>
      <vt:lpstr>9. Hva planlegger barnehagen å gjøre? </vt:lpstr>
      <vt:lpstr>9. Hva planlegger barnehagen å gjøre? </vt:lpstr>
      <vt:lpstr>10. Hvordan finansierer barnehagen innfrielse av bemanningsnormen? (Flere svar mulig)</vt:lpstr>
      <vt:lpstr>10. Hvordan finansierer barnehagen innfrielse av bemanningsnormen? (Flere svar mulig)</vt:lpstr>
      <vt:lpstr>11. Slik du nå vurderer effektene: Hvordan har innføringen av vedtatt skjerpet pedagognorm og ny bemanningsnorm påvirket kvaliteten på tilbudet i din barnehage?</vt:lpstr>
      <vt:lpstr>11. Slik du nå vurderer effektene: Hvordan har innføringen av vedtatt skjerpet pedagognorm og ny bemanningsnorm påvirket kvaliteten på tilbudet i din barnehage?</vt:lpstr>
      <vt:lpstr>13. Har barnehagen søkt om dispensasjon fra bemanningsnormen i 2020? </vt:lpstr>
      <vt:lpstr>13. Har barnehagen søkt om dispensasjon fra bemanningsnormen i 2020?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abc</dc:creator>
  <cp:lastModifiedBy>Øyvind Johansen</cp:lastModifiedBy>
  <cp:revision>364</cp:revision>
  <dcterms:created xsi:type="dcterms:W3CDTF">2013-05-14T13:56:12Z</dcterms:created>
  <dcterms:modified xsi:type="dcterms:W3CDTF">2020-01-28T14:38:08Z</dcterms:modified>
</cp:coreProperties>
</file>